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3"/>
    <p:sldId id="258" r:id="rId4"/>
    <p:sldId id="259" r:id="rId5"/>
    <p:sldId id="302" r:id="rId6"/>
    <p:sldId id="348" r:id="rId7"/>
    <p:sldId id="349" r:id="rId8"/>
    <p:sldId id="350" r:id="rId9"/>
    <p:sldId id="351" r:id="rId10"/>
    <p:sldId id="352" r:id="rId11"/>
    <p:sldId id="317" r:id="rId12"/>
    <p:sldId id="358" r:id="rId13"/>
    <p:sldId id="362" r:id="rId14"/>
    <p:sldId id="365" r:id="rId15"/>
    <p:sldId id="366" r:id="rId16"/>
    <p:sldId id="372" r:id="rId17"/>
    <p:sldId id="374" r:id="rId18"/>
    <p:sldId id="320" r:id="rId19"/>
    <p:sldId id="391" r:id="rId20"/>
    <p:sldId id="392" r:id="rId21"/>
    <p:sldId id="390" r:id="rId22"/>
    <p:sldId id="331" r:id="rId23"/>
    <p:sldId id="382" r:id="rId24"/>
    <p:sldId id="339" r:id="rId25"/>
    <p:sldId id="340" r:id="rId26"/>
    <p:sldId id="341" r:id="rId27"/>
    <p:sldId id="342" r:id="rId28"/>
    <p:sldId id="343" r:id="rId29"/>
    <p:sldId id="345" r:id="rId30"/>
    <p:sldId id="384" r:id="rId31"/>
    <p:sldId id="385" r:id="rId32"/>
    <p:sldId id="395" r:id="rId33"/>
    <p:sldId id="386" r:id="rId34"/>
    <p:sldId id="387" r:id="rId35"/>
    <p:sldId id="393" r:id="rId36"/>
    <p:sldId id="394" r:id="rId37"/>
    <p:sldId id="388" r:id="rId38"/>
    <p:sldId id="389" r:id="rId39"/>
    <p:sldId id="396" r:id="rId40"/>
    <p:sldId id="397" r:id="rId41"/>
    <p:sldId id="346" r:id="rId42"/>
    <p:sldId id="30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oleObject" Target="../embeddings/oleObject4.bin"/><Relationship Id="rId7" Type="http://schemas.openxmlformats.org/officeDocument/2006/relationships/image" Target="../media/image13.png"/><Relationship Id="rId6" Type="http://schemas.openxmlformats.org/officeDocument/2006/relationships/oleObject" Target="../embeddings/oleObject3.bin"/><Relationship Id="rId5" Type="http://schemas.openxmlformats.org/officeDocument/2006/relationships/image" Target="../media/image12.png"/><Relationship Id="rId4" Type="http://schemas.openxmlformats.org/officeDocument/2006/relationships/oleObject" Target="../embeddings/oleObject2.bin"/><Relationship Id="rId37" Type="http://schemas.openxmlformats.org/officeDocument/2006/relationships/vmlDrawing" Target="../drawings/vmlDrawing1.vml"/><Relationship Id="rId36" Type="http://schemas.openxmlformats.org/officeDocument/2006/relationships/slideLayout" Target="../slideLayouts/slideLayout2.xml"/><Relationship Id="rId35" Type="http://schemas.openxmlformats.org/officeDocument/2006/relationships/image" Target="../media/image27.png"/><Relationship Id="rId34" Type="http://schemas.openxmlformats.org/officeDocument/2006/relationships/oleObject" Target="../embeddings/oleObject17.bin"/><Relationship Id="rId33" Type="http://schemas.openxmlformats.org/officeDocument/2006/relationships/image" Target="../media/image26.png"/><Relationship Id="rId32" Type="http://schemas.openxmlformats.org/officeDocument/2006/relationships/oleObject" Target="../embeddings/oleObject16.bin"/><Relationship Id="rId31" Type="http://schemas.openxmlformats.org/officeDocument/2006/relationships/image" Target="../media/image25.png"/><Relationship Id="rId30" Type="http://schemas.openxmlformats.org/officeDocument/2006/relationships/oleObject" Target="../embeddings/oleObject15.bin"/><Relationship Id="rId3" Type="http://schemas.openxmlformats.org/officeDocument/2006/relationships/image" Target="../media/image11.png"/><Relationship Id="rId29" Type="http://schemas.openxmlformats.org/officeDocument/2006/relationships/image" Target="../media/image24.png"/><Relationship Id="rId28" Type="http://schemas.openxmlformats.org/officeDocument/2006/relationships/oleObject" Target="../embeddings/oleObject14.bin"/><Relationship Id="rId27" Type="http://schemas.openxmlformats.org/officeDocument/2006/relationships/image" Target="../media/image23.png"/><Relationship Id="rId26" Type="http://schemas.openxmlformats.org/officeDocument/2006/relationships/oleObject" Target="../embeddings/oleObject13.bin"/><Relationship Id="rId25" Type="http://schemas.openxmlformats.org/officeDocument/2006/relationships/image" Target="../media/image22.png"/><Relationship Id="rId24" Type="http://schemas.openxmlformats.org/officeDocument/2006/relationships/oleObject" Target="../embeddings/oleObject12.bin"/><Relationship Id="rId23" Type="http://schemas.openxmlformats.org/officeDocument/2006/relationships/image" Target="../media/image21.png"/><Relationship Id="rId22" Type="http://schemas.openxmlformats.org/officeDocument/2006/relationships/oleObject" Target="../embeddings/oleObject11.bin"/><Relationship Id="rId21" Type="http://schemas.openxmlformats.org/officeDocument/2006/relationships/image" Target="../media/image20.png"/><Relationship Id="rId20" Type="http://schemas.openxmlformats.org/officeDocument/2006/relationships/oleObject" Target="../embeddings/oleObject10.bin"/><Relationship Id="rId2" Type="http://schemas.openxmlformats.org/officeDocument/2006/relationships/oleObject" Target="../embeddings/oleObject1.bin"/><Relationship Id="rId19" Type="http://schemas.openxmlformats.org/officeDocument/2006/relationships/image" Target="../media/image19.png"/><Relationship Id="rId18" Type="http://schemas.openxmlformats.org/officeDocument/2006/relationships/oleObject" Target="../embeddings/oleObject9.bin"/><Relationship Id="rId17" Type="http://schemas.openxmlformats.org/officeDocument/2006/relationships/image" Target="../media/image18.png"/><Relationship Id="rId16" Type="http://schemas.openxmlformats.org/officeDocument/2006/relationships/oleObject" Target="../embeddings/oleObject8.bin"/><Relationship Id="rId15" Type="http://schemas.openxmlformats.org/officeDocument/2006/relationships/image" Target="../media/image17.png"/><Relationship Id="rId14" Type="http://schemas.openxmlformats.org/officeDocument/2006/relationships/oleObject" Target="../embeddings/oleObject7.bin"/><Relationship Id="rId13" Type="http://schemas.openxmlformats.org/officeDocument/2006/relationships/image" Target="../media/image16.png"/><Relationship Id="rId12" Type="http://schemas.openxmlformats.org/officeDocument/2006/relationships/oleObject" Target="../embeddings/oleObject6.bin"/><Relationship Id="rId11" Type="http://schemas.openxmlformats.org/officeDocument/2006/relationships/image" Target="../media/image15.png"/><Relationship Id="rId10" Type="http://schemas.openxmlformats.org/officeDocument/2006/relationships/oleObject" Target="../embeddings/oleObject5.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 Id="rId3" Type="http://schemas.openxmlformats.org/officeDocument/2006/relationships/image" Target="../media/image34.png"/><Relationship Id="rId2" Type="http://schemas.openxmlformats.org/officeDocument/2006/relationships/oleObject" Target="../embeddings/oleObject18.bin"/><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2.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jpeg"/><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48.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tags" Target="../tags/tag24.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948430" y="-144780"/>
            <a:ext cx="12060555" cy="8474075"/>
          </a:xfrm>
          <a:prstGeom prst="rect">
            <a:avLst/>
          </a:prstGeom>
        </p:spPr>
      </p:pic>
      <p:sp>
        <p:nvSpPr>
          <p:cNvPr id="16" name="文本框 15"/>
          <p:cNvSpPr txBox="1"/>
          <p:nvPr/>
        </p:nvSpPr>
        <p:spPr>
          <a:xfrm>
            <a:off x="605155" y="1254125"/>
            <a:ext cx="8359140" cy="1198880"/>
          </a:xfrm>
          <a:prstGeom prst="rect">
            <a:avLst/>
          </a:prstGeom>
          <a:noFill/>
        </p:spPr>
        <p:txBody>
          <a:bodyPr wrap="square" rtlCol="0">
            <a:spAutoFit/>
          </a:bodyPr>
          <a:lstStyle/>
          <a:p>
            <a:pPr algn="l"/>
            <a:r>
              <a:rPr lang="en-US" altLang="zh-CN" sz="7200" dirty="0">
                <a:solidFill>
                  <a:srgbClr val="383987"/>
                </a:solidFill>
                <a:latin typeface="Agency FB" panose="020B0503020202020204" charset="0"/>
              </a:rPr>
              <a:t>Android</a:t>
            </a:r>
            <a:r>
              <a:rPr lang="zh-CN" altLang="en-US" sz="7200" dirty="0">
                <a:solidFill>
                  <a:srgbClr val="383987"/>
                </a:solidFill>
                <a:latin typeface="Agency FB" panose="020B0503020202020204" charset="0"/>
              </a:rPr>
              <a:t>课程</a:t>
            </a:r>
            <a:endParaRPr lang="zh-CN" altLang="en-US" sz="7200" dirty="0">
              <a:solidFill>
                <a:srgbClr val="383987"/>
              </a:solidFill>
              <a:latin typeface="Agency FB" panose="020B0503020202020204" charset="0"/>
            </a:endParaRPr>
          </a:p>
        </p:txBody>
      </p:sp>
      <p:sp>
        <p:nvSpPr>
          <p:cNvPr id="17" name="文本框 16"/>
          <p:cNvSpPr txBox="1"/>
          <p:nvPr/>
        </p:nvSpPr>
        <p:spPr>
          <a:xfrm>
            <a:off x="605155" y="2858770"/>
            <a:ext cx="620014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第</a:t>
            </a:r>
            <a:r>
              <a:rPr lang="en-US" altLang="zh-CN" sz="3600" noProof="0" dirty="0">
                <a:ln>
                  <a:noFill/>
                </a:ln>
                <a:solidFill>
                  <a:srgbClr val="383987"/>
                </a:solidFill>
                <a:uLnTx/>
                <a:uFillTx/>
                <a:latin typeface="微软雅黑" panose="020B0503020204020204" charset="-122"/>
                <a:ea typeface="微软雅黑" panose="020B0503020204020204" charset="-122"/>
                <a:sym typeface="+mn-ea"/>
              </a:rPr>
              <a:t>1</a:t>
            </a:r>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章  </a:t>
            </a:r>
            <a:r>
              <a:rPr lang="en-US" altLang="zh-CN" sz="360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简介</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8" name="文本框 7"/>
          <p:cNvSpPr txBox="1"/>
          <p:nvPr/>
        </p:nvSpPr>
        <p:spPr>
          <a:xfrm>
            <a:off x="686270" y="4428235"/>
            <a:ext cx="2561920" cy="368300"/>
          </a:xfrm>
          <a:prstGeom prst="rect">
            <a:avLst/>
          </a:prstGeom>
          <a:noFill/>
        </p:spPr>
        <p:txBody>
          <a:bodyPr wrap="squar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任课教师：</a:t>
            </a:r>
            <a:r>
              <a:rPr lang="zh-CN" altLang="en-US" dirty="0">
                <a:solidFill>
                  <a:srgbClr val="383987"/>
                </a:solidFill>
                <a:latin typeface="微软雅黑" panose="020B0503020204020204" charset="-122"/>
                <a:ea typeface="微软雅黑" panose="020B0503020204020204" charset="-122"/>
                <a:sym typeface="+mn-ea"/>
              </a:rPr>
              <a:t>某某某</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312477" y="4501515"/>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409006" y="4501515"/>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noProof="0" dirty="0">
                <a:solidFill>
                  <a:srgbClr val="383987"/>
                </a:solidFill>
                <a:latin typeface="微软雅黑" panose="020B0503020204020204" charset="-122"/>
                <a:ea typeface="微软雅黑" panose="020B0503020204020204" charset="-122"/>
                <a:sym typeface="+mn-ea"/>
              </a:rPr>
              <a:t>Android</a:t>
            </a:r>
            <a:r>
              <a:rPr lang="zh-CN" altLang="en-US" sz="3600" noProof="0" dirty="0">
                <a:solidFill>
                  <a:srgbClr val="383987"/>
                </a:solidFill>
                <a:latin typeface="微软雅黑" panose="020B0503020204020204" charset="-122"/>
                <a:ea typeface="微软雅黑" panose="020B0503020204020204" charset="-122"/>
                <a:sym typeface="+mn-ea"/>
              </a:rPr>
              <a:t>发展史</a:t>
            </a:r>
            <a:endParaRPr lang="zh-CN" altLang="en-US" sz="3600" noProof="0" dirty="0">
              <a:solidFill>
                <a:srgbClr val="383987"/>
              </a:solidFill>
              <a:latin typeface="微软雅黑" panose="020B0503020204020204" charset="-122"/>
              <a:ea typeface="微软雅黑" panose="020B0503020204020204" charset="-122"/>
              <a:sym typeface="+mn-ea"/>
            </a:endParaRPr>
          </a:p>
        </p:txBody>
      </p:sp>
      <p:sp>
        <p:nvSpPr>
          <p:cNvPr id="9" name="Text Placeholder 33"/>
          <p:cNvSpPr txBox="1"/>
          <p:nvPr/>
        </p:nvSpPr>
        <p:spPr>
          <a:xfrm>
            <a:off x="1073150" y="2046605"/>
            <a:ext cx="7599680" cy="382143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cs typeface="等线" panose="02010600030101010101" pitchFamily="2" charset="-122"/>
              </a:rPr>
              <a:t>Android</a:t>
            </a:r>
            <a:r>
              <a:rPr kumimoji="0" lang="zh-CN" altLang="en-US" sz="3200" b="1" dirty="0">
                <a:latin typeface="等线" panose="02010600030101010101" pitchFamily="2" charset="-122"/>
                <a:ea typeface="等线" panose="02010600030101010101" pitchFamily="2" charset="-122"/>
                <a:cs typeface="等线" panose="02010600030101010101" pitchFamily="2" charset="-122"/>
              </a:rPr>
              <a:t>起源</a:t>
            </a:r>
            <a:endParaRPr kumimoji="0" lang="zh-CN" altLang="en-US"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2003年，当时由Andy Rubin、Rich Miner、Nick Sears和Chris White共同创立公司Android Inc. 在美国加利福尼亚州成立</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2" fontAlgn="auto">
              <a:lnSpc>
                <a:spcPts val="2400"/>
              </a:lnSpc>
              <a:spcBef>
                <a:spcPts val="300"/>
              </a:spcBef>
            </a:pPr>
            <a:r>
              <a:rPr kumimoji="0" lang="zh-CN" altLang="en-US" sz="1665" dirty="0">
                <a:latin typeface="等线" panose="02010600030101010101" pitchFamily="2" charset="-122"/>
                <a:ea typeface="等线" panose="02010600030101010101" pitchFamily="2" charset="-122"/>
                <a:cs typeface="等线" panose="02010600030101010101" pitchFamily="2" charset="-122"/>
              </a:rPr>
              <a:t>初始目标是创造一个更好的操作系统，类似</a:t>
            </a:r>
            <a:r>
              <a:rPr kumimoji="0" lang="en-US" altLang="zh-CN" sz="1665" dirty="0">
                <a:latin typeface="等线" panose="02010600030101010101" pitchFamily="2" charset="-122"/>
                <a:ea typeface="等线" panose="02010600030101010101" pitchFamily="2" charset="-122"/>
                <a:cs typeface="等线" panose="02010600030101010101" pitchFamily="2" charset="-122"/>
              </a:rPr>
              <a:t>Windows CE</a:t>
            </a:r>
            <a:endParaRPr kumimoji="0" lang="en-US" altLang="zh-CN" sz="1665" dirty="0">
              <a:latin typeface="等线" panose="02010600030101010101" pitchFamily="2" charset="-122"/>
              <a:ea typeface="等线" panose="02010600030101010101" pitchFamily="2" charset="-122"/>
              <a:cs typeface="等线" panose="02010600030101010101" pitchFamily="2" charset="-122"/>
            </a:endParaRPr>
          </a:p>
          <a:p>
            <a:pPr lvl="2" fontAlgn="auto">
              <a:lnSpc>
                <a:spcPts val="2400"/>
              </a:lnSpc>
              <a:spcBef>
                <a:spcPts val="300"/>
              </a:spcBef>
            </a:pPr>
            <a:r>
              <a:rPr kumimoji="0" lang="zh-CN" altLang="en-US" sz="1665" dirty="0">
                <a:latin typeface="等线" panose="02010600030101010101" pitchFamily="2" charset="-122"/>
                <a:ea typeface="等线" panose="02010600030101010101" pitchFamily="2" charset="-122"/>
                <a:cs typeface="等线" panose="02010600030101010101" pitchFamily="2" charset="-122"/>
              </a:rPr>
              <a:t>很快意识到数码相机市场的潜力有限，因此将目标转向了智能手机市场</a:t>
            </a:r>
            <a:endParaRPr kumimoji="0" lang="zh-CN" altLang="en-US" sz="1665"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2005年，Google收购了Android Inc.，并将Andy Rubin等人纳入Google团队，继续开发这个新的操作系统</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2008年，Android系统迎来了真正的发布。</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发布首款运行Android操作系统的手机T-Mobile G1（也称为HTC Dream）</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1.2</a:t>
            </a:r>
            <a:endParaRPr lang="en-US" altLang="zh-CN" sz="6000" dirty="0">
              <a:ln>
                <a:solidFill>
                  <a:srgbClr val="383987"/>
                </a:solidFill>
              </a:ln>
              <a:noFill/>
              <a:latin typeface="Agency FB" panose="020B0503020202020204" charset="0"/>
            </a:endParaRPr>
          </a:p>
        </p:txBody>
      </p:sp>
      <p:pic>
        <p:nvPicPr>
          <p:cNvPr id="2" name="图片 1" descr="Gc2DqzGaAAI3SGB"/>
          <p:cNvPicPr>
            <a:picLocks noChangeAspect="1"/>
          </p:cNvPicPr>
          <p:nvPr/>
        </p:nvPicPr>
        <p:blipFill>
          <a:blip r:embed="rId2"/>
          <a:stretch>
            <a:fillRect/>
          </a:stretch>
        </p:blipFill>
        <p:spPr>
          <a:xfrm>
            <a:off x="6407785" y="390525"/>
            <a:ext cx="4508500" cy="1656080"/>
          </a:xfrm>
          <a:prstGeom prst="rect">
            <a:avLst/>
          </a:prstGeom>
        </p:spPr>
      </p:pic>
      <p:pic>
        <p:nvPicPr>
          <p:cNvPr id="3" name="Picture 66" descr="未标题-15"/>
          <p:cNvPicPr>
            <a:picLocks noChangeAspect="1"/>
          </p:cNvPicPr>
          <p:nvPr/>
        </p:nvPicPr>
        <p:blipFill>
          <a:blip r:embed="rId3"/>
          <a:stretch>
            <a:fillRect/>
          </a:stretch>
        </p:blipFill>
        <p:spPr>
          <a:xfrm>
            <a:off x="9244965" y="2552700"/>
            <a:ext cx="1861820" cy="384873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发展史</a:t>
            </a:r>
            <a:endParaRPr lang="zh-CN" altLang="en-US" sz="360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1073337" y="2046338"/>
            <a:ext cx="10045325" cy="382137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zh-CN" altLang="en-US" sz="3200" b="1" dirty="0">
                <a:latin typeface="等线" panose="02010600030101010101" pitchFamily="2" charset="-122"/>
                <a:ea typeface="等线" panose="02010600030101010101" pitchFamily="2" charset="-122"/>
                <a:cs typeface="等线" panose="02010600030101010101" pitchFamily="2" charset="-122"/>
              </a:rPr>
              <a:t>开放手机联盟</a:t>
            </a:r>
            <a:r>
              <a:rPr lang="zh-CN" altLang="en-US" sz="3200" b="1" dirty="0">
                <a:latin typeface="等线" panose="02010600030101010101" pitchFamily="2" charset="-122"/>
                <a:ea typeface="等线" panose="02010600030101010101" pitchFamily="2" charset="-122"/>
                <a:cs typeface="等线" panose="02010600030101010101" pitchFamily="2" charset="-122"/>
                <a:sym typeface="+mn-ea"/>
              </a:rPr>
              <a:t>（Open Handset Alliance，OHA）</a:t>
            </a:r>
            <a:endParaRPr kumimoji="0" lang="zh-CN" altLang="en-US"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880"/>
              </a:lnSpc>
            </a:pPr>
            <a:r>
              <a:rPr lang="zh-CN" altLang="en-US" sz="2000" dirty="0">
                <a:latin typeface="等线" panose="02010600030101010101" pitchFamily="2" charset="-122"/>
                <a:ea typeface="等线" panose="02010600030101010101" pitchFamily="2" charset="-122"/>
                <a:cs typeface="等线" panose="02010600030101010101" pitchFamily="2" charset="-122"/>
              </a:rPr>
              <a:t>在Android的发展过程中起到了至关重要的作用。</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880"/>
              </a:lnSpc>
            </a:pPr>
            <a:r>
              <a:rPr lang="zh-CN" altLang="en-US" sz="2000" dirty="0">
                <a:latin typeface="等线" panose="02010600030101010101" pitchFamily="2" charset="-122"/>
                <a:ea typeface="等线" panose="02010600030101010101" pitchFamily="2" charset="-122"/>
                <a:cs typeface="等线" panose="02010600030101010101" pitchFamily="2" charset="-122"/>
              </a:rPr>
              <a:t>OHA是一个由多个科技公司、硬件制造商、软件开发商和运营商组成的联盟，成立于2007年</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发起者是谷歌公司，希望研发用于移动设备的新技术，用以大幅削减移动设备开发与推广成本。同时促进创新移动设备的开发。</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成立时由34个成员组织构成，后期成员数目已经超过82个</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谷歌通过与运营商、设备制造商、开发商和其他有关各方结成深层次的合作伙伴关系，在移动产业内形成一个开放式的生态系统</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eaLnBrk="1" hangingPunct="1">
              <a:lnSpc>
                <a:spcPct val="90000"/>
              </a:lnSpc>
            </a:pP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eaLnBrk="1" hangingPunct="1">
              <a:lnSpc>
                <a:spcPct val="90000"/>
              </a:lnSpc>
            </a:pPr>
            <a:endParaRPr lang="zh-CN" altLang="en-US" sz="24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graphicFrame>
        <p:nvGraphicFramePr>
          <p:cNvPr id="8" name="Object 1"/>
          <p:cNvGraphicFramePr>
            <a:graphicFrameLocks noChangeAspect="1"/>
          </p:cNvGraphicFramePr>
          <p:nvPr/>
        </p:nvGraphicFramePr>
        <p:xfrm>
          <a:off x="6131923" y="199067"/>
          <a:ext cx="1457325" cy="533400"/>
        </p:xfrm>
        <a:graphic>
          <a:graphicData uri="http://schemas.openxmlformats.org/presentationml/2006/ole">
            <mc:AlternateContent xmlns:mc="http://schemas.openxmlformats.org/markup-compatibility/2006">
              <mc:Choice xmlns:v="urn:schemas-microsoft-com:vml" Requires="v">
                <p:oleObj spid="_x0000_s2" name="" r:id="rId2" imgW="1914525" imgH="762000" progId="PBrush">
                  <p:embed/>
                </p:oleObj>
              </mc:Choice>
              <mc:Fallback>
                <p:oleObj name="" r:id="rId2" imgW="1914525" imgH="762000"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923" y="199067"/>
                        <a:ext cx="14573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nvGraphicFramePr>
        <p:xfrm>
          <a:off x="7655923" y="199067"/>
          <a:ext cx="1447800" cy="533400"/>
        </p:xfrm>
        <a:graphic>
          <a:graphicData uri="http://schemas.openxmlformats.org/presentationml/2006/ole">
            <mc:AlternateContent xmlns:mc="http://schemas.openxmlformats.org/markup-compatibility/2006">
              <mc:Choice xmlns:v="urn:schemas-microsoft-com:vml" Requires="v">
                <p:oleObj spid="_x0000_s3" name="" r:id="rId4" imgW="2476500" imgH="657225" progId="PBrush">
                  <p:embed/>
                </p:oleObj>
              </mc:Choice>
              <mc:Fallback>
                <p:oleObj name="" r:id="rId4" imgW="2476500" imgH="657225"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923" y="199067"/>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5"/>
          <p:cNvGraphicFramePr>
            <a:graphicFrameLocks noChangeAspect="1"/>
          </p:cNvGraphicFramePr>
          <p:nvPr/>
        </p:nvGraphicFramePr>
        <p:xfrm>
          <a:off x="4684123" y="199067"/>
          <a:ext cx="1370013" cy="501650"/>
        </p:xfrm>
        <a:graphic>
          <a:graphicData uri="http://schemas.openxmlformats.org/presentationml/2006/ole">
            <mc:AlternateContent xmlns:mc="http://schemas.openxmlformats.org/markup-compatibility/2006">
              <mc:Choice xmlns:v="urn:schemas-microsoft-com:vml" Requires="v">
                <p:oleObj spid="_x0000_s7" name="" r:id="rId6" imgW="1695450" imgH="704850" progId="PBrush">
                  <p:embed/>
                </p:oleObj>
              </mc:Choice>
              <mc:Fallback>
                <p:oleObj name="" r:id="rId6" imgW="1695450" imgH="704850" progId="PBrush">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4123" y="199067"/>
                        <a:ext cx="13700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noChangeAspect="1"/>
          </p:cNvGraphicFramePr>
          <p:nvPr/>
        </p:nvGraphicFramePr>
        <p:xfrm>
          <a:off x="9173573" y="199067"/>
          <a:ext cx="1301750" cy="533400"/>
        </p:xfrm>
        <a:graphic>
          <a:graphicData uri="http://schemas.openxmlformats.org/presentationml/2006/ole">
            <mc:AlternateContent xmlns:mc="http://schemas.openxmlformats.org/markup-compatibility/2006">
              <mc:Choice xmlns:v="urn:schemas-microsoft-com:vml" Requires="v">
                <p:oleObj spid="_x0000_s13" name="" r:id="rId8" imgW="1543050" imgH="638175" progId="PBrush">
                  <p:embed/>
                </p:oleObj>
              </mc:Choice>
              <mc:Fallback>
                <p:oleObj name="" r:id="rId8" imgW="1543050" imgH="638175" progId="PBrush">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3573" y="199067"/>
                        <a:ext cx="1301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9"/>
          <p:cNvGraphicFramePr>
            <a:graphicFrameLocks noChangeAspect="1"/>
          </p:cNvGraphicFramePr>
          <p:nvPr/>
        </p:nvGraphicFramePr>
        <p:xfrm>
          <a:off x="10551523" y="199067"/>
          <a:ext cx="1357313" cy="533400"/>
        </p:xfrm>
        <a:graphic>
          <a:graphicData uri="http://schemas.openxmlformats.org/presentationml/2006/ole">
            <mc:AlternateContent xmlns:mc="http://schemas.openxmlformats.org/markup-compatibility/2006">
              <mc:Choice xmlns:v="urn:schemas-microsoft-com:vml" Requires="v">
                <p:oleObj spid="_x0000_s15" name="" r:id="rId10" imgW="1762125" imgH="590550" progId="PBrush">
                  <p:embed/>
                </p:oleObj>
              </mc:Choice>
              <mc:Fallback>
                <p:oleObj name="" r:id="rId10" imgW="1762125" imgH="590550" progId="PBrush">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1523" y="199067"/>
                        <a:ext cx="1357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5"/>
          <p:cNvGraphicFramePr>
            <a:graphicFrameLocks noChangeAspect="1"/>
          </p:cNvGraphicFramePr>
          <p:nvPr/>
        </p:nvGraphicFramePr>
        <p:xfrm>
          <a:off x="5252106" y="1066867"/>
          <a:ext cx="1093788" cy="533400"/>
        </p:xfrm>
        <a:graphic>
          <a:graphicData uri="http://schemas.openxmlformats.org/presentationml/2006/ole">
            <mc:AlternateContent xmlns:mc="http://schemas.openxmlformats.org/markup-compatibility/2006">
              <mc:Choice xmlns:v="urn:schemas-microsoft-com:vml" Requires="v">
                <p:oleObj spid="_x0000_s29" name="" r:id="rId12" imgW="1447800" imgH="704850" progId="PBrush">
                  <p:embed/>
                </p:oleObj>
              </mc:Choice>
              <mc:Fallback>
                <p:oleObj name="" r:id="rId12" imgW="1447800" imgH="704850" progId="PBrush">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2106" y="1066867"/>
                        <a:ext cx="1093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4"/>
          <p:cNvGraphicFramePr>
            <a:graphicFrameLocks noChangeAspect="1"/>
          </p:cNvGraphicFramePr>
          <p:nvPr/>
        </p:nvGraphicFramePr>
        <p:xfrm>
          <a:off x="6647543" y="1161092"/>
          <a:ext cx="1185863" cy="457200"/>
        </p:xfrm>
        <a:graphic>
          <a:graphicData uri="http://schemas.openxmlformats.org/presentationml/2006/ole">
            <mc:AlternateContent xmlns:mc="http://schemas.openxmlformats.org/markup-compatibility/2006">
              <mc:Choice xmlns:v="urn:schemas-microsoft-com:vml" Requires="v">
                <p:oleObj spid="_x0000_s31" name="" r:id="rId14" imgW="981075" imgH="381000" progId="PBrush">
                  <p:embed/>
                </p:oleObj>
              </mc:Choice>
              <mc:Fallback>
                <p:oleObj name="" r:id="rId14" imgW="981075" imgH="381000" progId="PBrush">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47543" y="1161092"/>
                        <a:ext cx="118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13"/>
          <p:cNvGraphicFramePr>
            <a:graphicFrameLocks noChangeAspect="1"/>
          </p:cNvGraphicFramePr>
          <p:nvPr/>
        </p:nvGraphicFramePr>
        <p:xfrm>
          <a:off x="11169378" y="1138867"/>
          <a:ext cx="838200" cy="496888"/>
        </p:xfrm>
        <a:graphic>
          <a:graphicData uri="http://schemas.openxmlformats.org/presentationml/2006/ole">
            <mc:AlternateContent xmlns:mc="http://schemas.openxmlformats.org/markup-compatibility/2006">
              <mc:Choice xmlns:v="urn:schemas-microsoft-com:vml" Requires="v">
                <p:oleObj spid="_x0000_s39" name="" r:id="rId16" imgW="1181100" imgH="685800" progId="PBrush">
                  <p:embed/>
                </p:oleObj>
              </mc:Choice>
              <mc:Fallback>
                <p:oleObj name="" r:id="rId16" imgW="1181100" imgH="685800" progId="PBrush">
                  <p:embed/>
                  <p:pic>
                    <p:nvPicPr>
                      <p:cNvPr id="0"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69378" y="1138867"/>
                        <a:ext cx="8382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2"/>
          <p:cNvGraphicFramePr>
            <a:graphicFrameLocks noChangeAspect="1"/>
          </p:cNvGraphicFramePr>
          <p:nvPr/>
        </p:nvGraphicFramePr>
        <p:xfrm>
          <a:off x="8103449" y="1198875"/>
          <a:ext cx="1465263" cy="381000"/>
        </p:xfrm>
        <a:graphic>
          <a:graphicData uri="http://schemas.openxmlformats.org/presentationml/2006/ole">
            <mc:AlternateContent xmlns:mc="http://schemas.openxmlformats.org/markup-compatibility/2006">
              <mc:Choice xmlns:v="urn:schemas-microsoft-com:vml" Requires="v">
                <p:oleObj spid="_x0000_s41" name="" r:id="rId18" imgW="1838325" imgH="485775" progId="PBrush">
                  <p:embed/>
                </p:oleObj>
              </mc:Choice>
              <mc:Fallback>
                <p:oleObj name="" r:id="rId18" imgW="1838325" imgH="485775" progId="PBrush">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03449" y="1198875"/>
                        <a:ext cx="1465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6"/>
          <p:cNvGraphicFramePr>
            <a:graphicFrameLocks noChangeAspect="1"/>
          </p:cNvGraphicFramePr>
          <p:nvPr/>
        </p:nvGraphicFramePr>
        <p:xfrm>
          <a:off x="9757407" y="1139184"/>
          <a:ext cx="1066800" cy="500063"/>
        </p:xfrm>
        <a:graphic>
          <a:graphicData uri="http://schemas.openxmlformats.org/presentationml/2006/ole">
            <mc:AlternateContent xmlns:mc="http://schemas.openxmlformats.org/markup-compatibility/2006">
              <mc:Choice xmlns:v="urn:schemas-microsoft-com:vml" Requires="v">
                <p:oleObj spid="_x0000_s55" name="" r:id="rId20" imgW="1190625" imgH="552450" progId="PBrush">
                  <p:embed/>
                </p:oleObj>
              </mc:Choice>
              <mc:Fallback>
                <p:oleObj name="" r:id="rId20" imgW="1190625" imgH="552450" progId="PBrush">
                  <p:embed/>
                  <p:pic>
                    <p:nvPicPr>
                      <p:cNvPr id="0"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57407" y="1139184"/>
                        <a:ext cx="10668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17"/>
          <p:cNvGraphicFramePr>
            <a:graphicFrameLocks noChangeAspect="1"/>
          </p:cNvGraphicFramePr>
          <p:nvPr/>
        </p:nvGraphicFramePr>
        <p:xfrm>
          <a:off x="1516108" y="6020440"/>
          <a:ext cx="1219200" cy="584200"/>
        </p:xfrm>
        <a:graphic>
          <a:graphicData uri="http://schemas.openxmlformats.org/presentationml/2006/ole">
            <mc:AlternateContent xmlns:mc="http://schemas.openxmlformats.org/markup-compatibility/2006">
              <mc:Choice xmlns:v="urn:schemas-microsoft-com:vml" Requires="v">
                <p:oleObj spid="_x0000_s67" name="" r:id="rId22" imgW="1428750" imgH="695325" progId="PBrush">
                  <p:embed/>
                </p:oleObj>
              </mc:Choice>
              <mc:Fallback>
                <p:oleObj name="" r:id="rId22" imgW="1428750" imgH="695325" progId="PBrush">
                  <p:embed/>
                  <p:pic>
                    <p:nvPicPr>
                      <p:cNvPr id="0"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6108" y="6020440"/>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Object 16"/>
          <p:cNvGraphicFramePr>
            <a:graphicFrameLocks noChangeAspect="1"/>
          </p:cNvGraphicFramePr>
          <p:nvPr/>
        </p:nvGraphicFramePr>
        <p:xfrm>
          <a:off x="3058210" y="6020430"/>
          <a:ext cx="990600" cy="615950"/>
        </p:xfrm>
        <a:graphic>
          <a:graphicData uri="http://schemas.openxmlformats.org/presentationml/2006/ole">
            <mc:AlternateContent xmlns:mc="http://schemas.openxmlformats.org/markup-compatibility/2006">
              <mc:Choice xmlns:v="urn:schemas-microsoft-com:vml" Requires="v">
                <p:oleObj spid="_x0000_s69" name="" r:id="rId24" imgW="1504950" imgH="933450" progId="PBrush">
                  <p:embed/>
                </p:oleObj>
              </mc:Choice>
              <mc:Fallback>
                <p:oleObj name="" r:id="rId24" imgW="1504950" imgH="933450" progId="PBrush">
                  <p:embed/>
                  <p:pic>
                    <p:nvPicPr>
                      <p:cNvPr id="0" name="Object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8210" y="6020430"/>
                        <a:ext cx="9906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Object 15"/>
          <p:cNvGraphicFramePr>
            <a:graphicFrameLocks noChangeAspect="1"/>
          </p:cNvGraphicFramePr>
          <p:nvPr/>
        </p:nvGraphicFramePr>
        <p:xfrm>
          <a:off x="4410121" y="6141090"/>
          <a:ext cx="1844675" cy="400050"/>
        </p:xfrm>
        <a:graphic>
          <a:graphicData uri="http://schemas.openxmlformats.org/presentationml/2006/ole">
            <mc:AlternateContent xmlns:mc="http://schemas.openxmlformats.org/markup-compatibility/2006">
              <mc:Choice xmlns:v="urn:schemas-microsoft-com:vml" Requires="v">
                <p:oleObj spid="_x0000_s71" name="" r:id="rId26" imgW="1952625" imgH="409575" progId="PBrush">
                  <p:embed/>
                </p:oleObj>
              </mc:Choice>
              <mc:Fallback>
                <p:oleObj name="" r:id="rId26" imgW="1952625" imgH="409575" progId="PBrush">
                  <p:embed/>
                  <p:pic>
                    <p:nvPicPr>
                      <p:cNvPr id="0" name="Object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10121" y="6141090"/>
                        <a:ext cx="184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 name="Object 14"/>
          <p:cNvGraphicFramePr>
            <a:graphicFrameLocks noChangeAspect="1"/>
          </p:cNvGraphicFramePr>
          <p:nvPr/>
        </p:nvGraphicFramePr>
        <p:xfrm>
          <a:off x="6647653" y="6071305"/>
          <a:ext cx="1639888" cy="533400"/>
        </p:xfrm>
        <a:graphic>
          <a:graphicData uri="http://schemas.openxmlformats.org/presentationml/2006/ole">
            <mc:AlternateContent xmlns:mc="http://schemas.openxmlformats.org/markup-compatibility/2006">
              <mc:Choice xmlns:v="urn:schemas-microsoft-com:vml" Requires="v">
                <p:oleObj spid="_x0000_s73" name="" r:id="rId28" imgW="2066925" imgH="676275" progId="PBrush">
                  <p:embed/>
                </p:oleObj>
              </mc:Choice>
              <mc:Fallback>
                <p:oleObj name="" r:id="rId28" imgW="2066925" imgH="676275" progId="PBrush">
                  <p:embed/>
                  <p:pic>
                    <p:nvPicPr>
                      <p:cNvPr id="0"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47653" y="6071305"/>
                        <a:ext cx="16398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 name="Object 3"/>
          <p:cNvGraphicFramePr>
            <a:graphicFrameLocks noChangeAspect="1"/>
          </p:cNvGraphicFramePr>
          <p:nvPr/>
        </p:nvGraphicFramePr>
        <p:xfrm>
          <a:off x="8618251" y="5918905"/>
          <a:ext cx="685800" cy="787400"/>
        </p:xfrm>
        <a:graphic>
          <a:graphicData uri="http://schemas.openxmlformats.org/presentationml/2006/ole">
            <mc:AlternateContent xmlns:mc="http://schemas.openxmlformats.org/markup-compatibility/2006">
              <mc:Choice xmlns:v="urn:schemas-microsoft-com:vml" Requires="v">
                <p:oleObj spid="_x0000_s82" name="" r:id="rId30" imgW="533400" imgH="704850" progId="PBrush">
                  <p:embed/>
                </p:oleObj>
              </mc:Choice>
              <mc:Fallback>
                <p:oleObj name="" r:id="rId30" imgW="533400" imgH="704850" progId="PBrush">
                  <p:embed/>
                  <p:pic>
                    <p:nvPicPr>
                      <p:cNvPr id="0" name="Object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618251" y="5918905"/>
                        <a:ext cx="6858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5"/>
          <p:cNvGraphicFramePr>
            <a:graphicFrameLocks noChangeAspect="1"/>
          </p:cNvGraphicFramePr>
          <p:nvPr/>
        </p:nvGraphicFramePr>
        <p:xfrm>
          <a:off x="10467068" y="6020747"/>
          <a:ext cx="838200" cy="525463"/>
        </p:xfrm>
        <a:graphic>
          <a:graphicData uri="http://schemas.openxmlformats.org/presentationml/2006/ole">
            <mc:AlternateContent xmlns:mc="http://schemas.openxmlformats.org/markup-compatibility/2006">
              <mc:Choice xmlns:v="urn:schemas-microsoft-com:vml" Requires="v">
                <p:oleObj spid="_x0000_s35" name="" r:id="rId32" imgW="866775" imgH="542925" progId="PBrush">
                  <p:embed/>
                </p:oleObj>
              </mc:Choice>
              <mc:Fallback>
                <p:oleObj name="" r:id="rId32" imgW="866775" imgH="542925" progId="PBrush">
                  <p:embed/>
                  <p:pic>
                    <p:nvPicPr>
                      <p:cNvPr id="0" name="Object 1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467068" y="6020747"/>
                        <a:ext cx="8382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14"/>
          <p:cNvGraphicFramePr>
            <a:graphicFrameLocks noChangeAspect="1"/>
          </p:cNvGraphicFramePr>
          <p:nvPr/>
        </p:nvGraphicFramePr>
        <p:xfrm>
          <a:off x="9488533" y="6084247"/>
          <a:ext cx="793750" cy="457200"/>
        </p:xfrm>
        <a:graphic>
          <a:graphicData uri="http://schemas.openxmlformats.org/presentationml/2006/ole">
            <mc:AlternateContent xmlns:mc="http://schemas.openxmlformats.org/markup-compatibility/2006">
              <mc:Choice xmlns:v="urn:schemas-microsoft-com:vml" Requires="v">
                <p:oleObj spid="_x0000_s37" name="" r:id="rId34" imgW="1009650" imgH="581025" progId="PBrush">
                  <p:embed/>
                </p:oleObj>
              </mc:Choice>
              <mc:Fallback>
                <p:oleObj name="" r:id="rId34" imgW="1009650" imgH="581025" progId="PBrush">
                  <p:embed/>
                  <p:pic>
                    <p:nvPicPr>
                      <p:cNvPr id="0" name="Object 1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88533" y="6084247"/>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9" name="Text Placeholder 33"/>
          <p:cNvSpPr txBox="1"/>
          <p:nvPr/>
        </p:nvSpPr>
        <p:spPr>
          <a:xfrm>
            <a:off x="1073337" y="2046338"/>
            <a:ext cx="10045325" cy="382137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 1.0</a:t>
            </a:r>
            <a:r>
              <a:rPr kumimoji="0" lang="zh-CN" altLang="en-US" sz="3200" b="1" dirty="0">
                <a:latin typeface="等线" panose="02010600030101010101" pitchFamily="2" charset="-122"/>
                <a:ea typeface="等线" panose="02010600030101010101" pitchFamily="2" charset="-122"/>
              </a:rPr>
              <a:t>版</a:t>
            </a:r>
            <a:endParaRPr kumimoji="0" lang="zh-CN" altLang="en-US" sz="3200" b="1" dirty="0">
              <a:latin typeface="等线" panose="02010600030101010101" pitchFamily="2" charset="-122"/>
              <a:ea typeface="等线" panose="02010600030101010101" pitchFamily="2" charset="-122"/>
            </a:endParaRPr>
          </a:p>
          <a:p>
            <a:pPr lvl="1" algn="l" eaLnBrk="1" hangingPunct="1">
              <a:lnSpc>
                <a:spcPts val="2400"/>
              </a:lnSpc>
              <a:spcBef>
                <a:spcPts val="300"/>
              </a:spcBef>
              <a:buClrTx/>
              <a:buSzTx/>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Android版本自2008年首次发布以来，经历了多个主要版本的更新。每个版本都带来了新的功能、改进和优化、</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algn="l" eaLnBrk="1" hangingPunct="1">
              <a:lnSpc>
                <a:spcPts val="2400"/>
              </a:lnSpc>
              <a:spcBef>
                <a:spcPts val="300"/>
              </a:spcBef>
              <a:buClrTx/>
              <a:buSzTx/>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2007年11月12日，发布了Android SDK预览版，这是第一个对外公布的Android SDK，为发布正式版收集用户反馈。</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algn="l" eaLnBrk="1" hangingPunct="1">
              <a:lnSpc>
                <a:spcPts val="2400"/>
              </a:lnSpc>
              <a:spcBef>
                <a:spcPts val="300"/>
              </a:spcBef>
              <a:buClrTx/>
              <a:buSzTx/>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2008年4月17日，谷歌举办Android开发者竞赛，使Android平台在短时间积累了大量优秀的应用程序。</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algn="l" eaLnBrk="1" hangingPunct="1">
              <a:lnSpc>
                <a:spcPts val="2400"/>
              </a:lnSpc>
              <a:spcBef>
                <a:spcPts val="300"/>
              </a:spcBef>
              <a:buClrTx/>
              <a:buSzTx/>
            </a:pPr>
            <a:r>
              <a:rPr lang="zh-CN" altLang="en-US" sz="2000" dirty="0">
                <a:latin typeface="等线" panose="02010600030101010101" pitchFamily="2" charset="-122"/>
                <a:ea typeface="等线" panose="02010600030101010101" pitchFamily="2" charset="-122"/>
                <a:cs typeface="等线" panose="02010600030101010101" pitchFamily="2" charset="-122"/>
              </a:rPr>
              <a:t>2008年8月28日，谷歌开通了Google Play，供Android手机下载需要使用的应用程序。</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eaLnBrk="1" hangingPunct="1">
              <a:lnSpc>
                <a:spcPct val="90000"/>
              </a:lnSpc>
            </a:pPr>
            <a:endParaRPr lang="zh-CN" altLang="en-US" sz="24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pic>
        <p:nvPicPr>
          <p:cNvPr id="3" name="图片 2"/>
          <p:cNvPicPr/>
          <p:nvPr/>
        </p:nvPicPr>
        <p:blipFill>
          <a:blip r:embed="rId2"/>
          <a:stretch>
            <a:fillRect/>
          </a:stretch>
        </p:blipFill>
        <p:spPr>
          <a:xfrm>
            <a:off x="2216785" y="4785360"/>
            <a:ext cx="1337310" cy="2027555"/>
          </a:xfrm>
          <a:prstGeom prst="rect">
            <a:avLst/>
          </a:prstGeom>
        </p:spPr>
      </p:pic>
      <p:sp>
        <p:nvSpPr>
          <p:cNvPr id="5" name="文本框 4"/>
          <p:cNvSpPr txBox="1"/>
          <p:nvPr/>
        </p:nvSpPr>
        <p:spPr>
          <a:xfrm>
            <a:off x="5587841" y="2370931"/>
            <a:ext cx="5080000" cy="337185"/>
          </a:xfrm>
          <a:prstGeom prst="rect">
            <a:avLst/>
          </a:prstGeom>
        </p:spPr>
        <p:txBody>
          <a:bodyPr>
            <a:spAutoFit/>
          </a:bodyPr>
          <a:p>
            <a:pPr marL="0" indent="0" algn="ctr" defTabSz="266700">
              <a:spcBef>
                <a:spcPct val="0"/>
              </a:spcBef>
              <a:spcAft>
                <a:spcPct val="0"/>
              </a:spcAft>
            </a:pPr>
            <a:r>
              <a:rPr lang="en-US" altLang="zh-CN" sz="1600">
                <a:latin typeface="宋体" panose="02010600030101010101" pitchFamily="2" charset="-122"/>
                <a:ea typeface="宋体" panose="02010600030101010101" pitchFamily="2" charset="-122"/>
              </a:rPr>
              <a:t> </a:t>
            </a:r>
            <a:endParaRPr lang="en-US" altLang="zh-CN" sz="1600">
              <a:latin typeface="宋体" panose="02010600030101010101" pitchFamily="2" charset="-122"/>
              <a:ea typeface="宋体" panose="02010600030101010101" pitchFamily="2" charset="-122"/>
            </a:endParaRPr>
          </a:p>
        </p:txBody>
      </p:sp>
      <p:pic>
        <p:nvPicPr>
          <p:cNvPr id="7" name="图片 6"/>
          <p:cNvPicPr/>
          <p:nvPr/>
        </p:nvPicPr>
        <p:blipFill>
          <a:blip r:embed="rId3"/>
          <a:stretch>
            <a:fillRect/>
          </a:stretch>
        </p:blipFill>
        <p:spPr>
          <a:xfrm>
            <a:off x="4692015" y="4785360"/>
            <a:ext cx="1278890" cy="2027555"/>
          </a:xfrm>
          <a:prstGeom prst="rect">
            <a:avLst/>
          </a:prstGeom>
        </p:spPr>
      </p:pic>
      <p:sp>
        <p:nvSpPr>
          <p:cNvPr id="10" name="文本框 9"/>
          <p:cNvSpPr txBox="1"/>
          <p:nvPr/>
        </p:nvSpPr>
        <p:spPr>
          <a:xfrm>
            <a:off x="5587841" y="4149884"/>
            <a:ext cx="5080000" cy="337185"/>
          </a:xfrm>
          <a:prstGeom prst="rect">
            <a:avLst/>
          </a:prstGeom>
        </p:spPr>
        <p:txBody>
          <a:bodyPr>
            <a:spAutoFit/>
          </a:bodyPr>
          <a:p>
            <a:pPr marL="0" indent="0" algn="ctr" defTabSz="266700">
              <a:spcBef>
                <a:spcPct val="0"/>
              </a:spcBef>
              <a:spcAft>
                <a:spcPct val="0"/>
              </a:spcAft>
            </a:pPr>
            <a:r>
              <a:rPr lang="en-US" altLang="zh-CN" sz="1600">
                <a:latin typeface="宋体" panose="02010600030101010101" pitchFamily="2" charset="-122"/>
                <a:ea typeface="宋体" panose="02010600030101010101" pitchFamily="2" charset="-122"/>
              </a:rPr>
              <a:t> </a:t>
            </a:r>
            <a:endParaRPr lang="en-US" altLang="zh-CN" sz="1600">
              <a:latin typeface="宋体" panose="02010600030101010101" pitchFamily="2" charset="-122"/>
              <a:ea typeface="宋体" panose="02010600030101010101" pitchFamily="2" charset="-122"/>
            </a:endParaRPr>
          </a:p>
        </p:txBody>
      </p:sp>
      <p:pic>
        <p:nvPicPr>
          <p:cNvPr id="11" name="图片 10"/>
          <p:cNvPicPr/>
          <p:nvPr/>
        </p:nvPicPr>
        <p:blipFill>
          <a:blip r:embed="rId4"/>
          <a:stretch>
            <a:fillRect/>
          </a:stretch>
        </p:blipFill>
        <p:spPr>
          <a:xfrm>
            <a:off x="7277100" y="4785360"/>
            <a:ext cx="1287780" cy="2027555"/>
          </a:xfrm>
          <a:prstGeom prst="rect">
            <a:avLst/>
          </a:prstGeom>
        </p:spPr>
      </p:pic>
      <p:pic>
        <p:nvPicPr>
          <p:cNvPr id="12" name="图片 11"/>
          <p:cNvPicPr>
            <a:picLocks noChangeAspect="1"/>
          </p:cNvPicPr>
          <p:nvPr/>
        </p:nvPicPr>
        <p:blipFill>
          <a:blip r:embed="rId5"/>
          <a:stretch>
            <a:fillRect/>
          </a:stretch>
        </p:blipFill>
        <p:spPr>
          <a:xfrm>
            <a:off x="6166485" y="583565"/>
            <a:ext cx="4758055" cy="18402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9" name="Text Placeholder 33"/>
          <p:cNvSpPr txBox="1"/>
          <p:nvPr/>
        </p:nvSpPr>
        <p:spPr>
          <a:xfrm>
            <a:off x="1073337" y="2046338"/>
            <a:ext cx="10045325" cy="382137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 1.5</a:t>
            </a:r>
            <a:r>
              <a:rPr kumimoji="0" lang="zh-CN" altLang="en-US" sz="3200" b="1" dirty="0">
                <a:latin typeface="等线" panose="02010600030101010101" pitchFamily="2" charset="-122"/>
                <a:ea typeface="等线" panose="02010600030101010101" pitchFamily="2" charset="-122"/>
              </a:rPr>
              <a:t>版（</a:t>
            </a:r>
            <a:r>
              <a:rPr lang="en-US" altLang="zh-CN" sz="3200" dirty="0">
                <a:latin typeface="等线" panose="02010600030101010101" pitchFamily="2" charset="-122"/>
                <a:ea typeface="等线" panose="02010600030101010101" pitchFamily="2" charset="-122"/>
                <a:cs typeface="等线" panose="02010600030101010101" pitchFamily="2" charset="-122"/>
                <a:sym typeface="+mn-ea"/>
              </a:rPr>
              <a:t>2009</a:t>
            </a:r>
            <a:r>
              <a:rPr lang="zh-CN" altLang="en-US" sz="3200" dirty="0">
                <a:latin typeface="等线" panose="02010600030101010101" pitchFamily="2" charset="-122"/>
                <a:ea typeface="等线" panose="02010600030101010101" pitchFamily="2" charset="-122"/>
                <a:cs typeface="等线" panose="02010600030101010101" pitchFamily="2" charset="-122"/>
                <a:sym typeface="+mn-ea"/>
              </a:rPr>
              <a:t>年</a:t>
            </a:r>
            <a:r>
              <a:rPr lang="en-US" altLang="zh-CN" sz="3200" dirty="0">
                <a:latin typeface="等线" panose="02010600030101010101" pitchFamily="2" charset="-122"/>
                <a:ea typeface="等线" panose="02010600030101010101" pitchFamily="2" charset="-122"/>
                <a:cs typeface="等线" panose="02010600030101010101" pitchFamily="2" charset="-122"/>
                <a:sym typeface="+mn-ea"/>
              </a:rPr>
              <a:t>4</a:t>
            </a:r>
            <a:r>
              <a:rPr lang="zh-CN" altLang="en-US" sz="3200" dirty="0">
                <a:latin typeface="等线" panose="02010600030101010101" pitchFamily="2" charset="-122"/>
                <a:ea typeface="等线" panose="02010600030101010101" pitchFamily="2" charset="-122"/>
                <a:cs typeface="等线" panose="02010600030101010101" pitchFamily="2" charset="-122"/>
                <a:sym typeface="+mn-ea"/>
              </a:rPr>
              <a:t>月</a:t>
            </a:r>
            <a:r>
              <a:rPr kumimoji="0" lang="zh-CN" altLang="en-US" sz="3200" b="1" dirty="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提高了摄像头的启动速度和拍摄速度</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提高了GPS位置的获取速度</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使浏览器的滚动更为平滑</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88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提高了获取Gmail中对话列表的速度</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0" lvl="1" indent="0" eaLnBrk="1" hangingPunct="1">
              <a:lnSpc>
                <a:spcPct val="90000"/>
              </a:lnSpc>
              <a:buNone/>
            </a:pPr>
            <a:endParaRPr lang="zh-CN" altLang="en-US" sz="24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6751955" y="2145665"/>
            <a:ext cx="4410710" cy="2674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ln>
                <a:noFill/>
              </a:ln>
              <a:solidFill>
                <a:srgbClr val="383987"/>
              </a:solidFill>
              <a:uLnTx/>
              <a:uFillTx/>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9" name="Text Placeholder 33"/>
          <p:cNvSpPr txBox="1"/>
          <p:nvPr/>
        </p:nvSpPr>
        <p:spPr>
          <a:xfrm>
            <a:off x="1073337" y="2046338"/>
            <a:ext cx="10045325" cy="382137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 2.0</a:t>
            </a:r>
            <a:r>
              <a:rPr kumimoji="0" lang="zh-CN" altLang="en-US" sz="3200" b="1" dirty="0">
                <a:latin typeface="等线" panose="02010600030101010101" pitchFamily="2" charset="-122"/>
                <a:ea typeface="等线" panose="02010600030101010101" pitchFamily="2" charset="-122"/>
              </a:rPr>
              <a:t>版</a:t>
            </a:r>
            <a:endParaRPr kumimoji="0" lang="zh-CN" altLang="en-US" sz="3200" b="1" dirty="0">
              <a:latin typeface="等线" panose="02010600030101010101" pitchFamily="2" charset="-122"/>
              <a:ea typeface="等线" panose="02010600030101010101" pitchFamily="2" charset="-122"/>
            </a:endParaRPr>
          </a:p>
          <a:p>
            <a:pPr marL="0" lvl="1" eaLnBrk="1" hangingPunct="1">
              <a:lnSpc>
                <a:spcPct val="90000"/>
              </a:lnSpc>
            </a:pPr>
            <a:r>
              <a:rPr lang="en-US" altLang="zh-CN" sz="2400" dirty="0">
                <a:latin typeface="等线" panose="02010600030101010101" pitchFamily="2" charset="-122"/>
                <a:ea typeface="等线" panose="02010600030101010101" pitchFamily="2" charset="-122"/>
                <a:cs typeface="等线" panose="02010600030101010101" pitchFamily="2" charset="-122"/>
              </a:rPr>
              <a:t>2009</a:t>
            </a:r>
            <a:r>
              <a:rPr lang="zh-CN" altLang="en-US" sz="2400" dirty="0">
                <a:latin typeface="等线" panose="02010600030101010101" pitchFamily="2" charset="-122"/>
                <a:ea typeface="等线" panose="02010600030101010101" pitchFamily="2" charset="-122"/>
                <a:cs typeface="等线" panose="02010600030101010101" pitchFamily="2" charset="-122"/>
              </a:rPr>
              <a:t>年</a:t>
            </a:r>
            <a:r>
              <a:rPr lang="en-US" altLang="zh-CN" sz="2400" dirty="0">
                <a:latin typeface="等线" panose="02010600030101010101" pitchFamily="2" charset="-122"/>
                <a:ea typeface="等线" panose="02010600030101010101" pitchFamily="2" charset="-122"/>
                <a:cs typeface="等线" panose="02010600030101010101" pitchFamily="2" charset="-122"/>
              </a:rPr>
              <a:t>10</a:t>
            </a:r>
            <a:r>
              <a:rPr lang="zh-CN" altLang="en-US" sz="2400" dirty="0">
                <a:latin typeface="等线" panose="02010600030101010101" pitchFamily="2" charset="-122"/>
                <a:ea typeface="等线" panose="02010600030101010101" pitchFamily="2" charset="-122"/>
                <a:cs typeface="等线" panose="02010600030101010101" pitchFamily="2" charset="-122"/>
              </a:rPr>
              <a:t>月</a:t>
            </a:r>
            <a:r>
              <a:rPr lang="en-US" altLang="zh-CN" sz="2400" dirty="0">
                <a:latin typeface="等线" panose="02010600030101010101" pitchFamily="2" charset="-122"/>
                <a:ea typeface="等线" panose="02010600030101010101" pitchFamily="2" charset="-122"/>
                <a:cs typeface="等线" panose="02010600030101010101" pitchFamily="2" charset="-122"/>
              </a:rPr>
              <a:t>28</a:t>
            </a:r>
            <a:r>
              <a:rPr lang="zh-CN" altLang="en-US" sz="2400" dirty="0">
                <a:latin typeface="等线" panose="02010600030101010101" pitchFamily="2" charset="-122"/>
                <a:ea typeface="等线" panose="02010600030101010101" pitchFamily="2" charset="-122"/>
                <a:cs typeface="等线" panose="02010600030101010101" pitchFamily="2" charset="-122"/>
              </a:rPr>
              <a:t>日，</a:t>
            </a:r>
            <a:r>
              <a:rPr lang="en-US" altLang="zh-CN" sz="2400" dirty="0">
                <a:latin typeface="等线" panose="02010600030101010101" pitchFamily="2" charset="-122"/>
                <a:ea typeface="等线" panose="02010600030101010101" pitchFamily="2" charset="-122"/>
                <a:cs typeface="等线" panose="02010600030101010101" pitchFamily="2" charset="-122"/>
              </a:rPr>
              <a:t>Android 2.0</a:t>
            </a:r>
            <a:r>
              <a:rPr lang="zh-CN" altLang="en-US" sz="2400" dirty="0">
                <a:latin typeface="等线" panose="02010600030101010101" pitchFamily="2" charset="-122"/>
                <a:ea typeface="等线" panose="02010600030101010101" pitchFamily="2" charset="-122"/>
                <a:cs typeface="等线" panose="02010600030101010101" pitchFamily="2" charset="-122"/>
              </a:rPr>
              <a:t>（</a:t>
            </a:r>
            <a:r>
              <a:rPr lang="en-US" altLang="zh-CN" sz="2400" dirty="0">
                <a:latin typeface="等线" panose="02010600030101010101" pitchFamily="2" charset="-122"/>
                <a:ea typeface="等线" panose="02010600030101010101" pitchFamily="2" charset="-122"/>
                <a:cs typeface="等线" panose="02010600030101010101" pitchFamily="2" charset="-122"/>
              </a:rPr>
              <a:t>Eclair</a:t>
            </a:r>
            <a:r>
              <a:rPr lang="zh-CN" altLang="en-US" sz="2400" dirty="0">
                <a:latin typeface="等线" panose="02010600030101010101" pitchFamily="2" charset="-122"/>
                <a:ea typeface="等线" panose="02010600030101010101" pitchFamily="2" charset="-122"/>
                <a:cs typeface="等线" panose="02010600030101010101" pitchFamily="2" charset="-122"/>
              </a:rPr>
              <a:t>）发布。</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marL="0" lvl="1" eaLnBrk="1" hangingPunct="1">
              <a:lnSpc>
                <a:spcPct val="90000"/>
              </a:lnSpc>
            </a:pPr>
            <a:r>
              <a:rPr lang="zh-CN" altLang="en-US" sz="2400" dirty="0">
                <a:latin typeface="等线" panose="02010600030101010101" pitchFamily="2" charset="-122"/>
                <a:ea typeface="等线" panose="02010600030101010101" pitchFamily="2" charset="-122"/>
                <a:cs typeface="等线" panose="02010600030101010101" pitchFamily="2" charset="-122"/>
              </a:rPr>
              <a:t>此版本引入了大量的新特性，</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marL="457200" lvl="2" eaLnBrk="1" hangingPunct="1">
              <a:lnSpc>
                <a:spcPct val="90000"/>
              </a:lnSpc>
            </a:pPr>
            <a:r>
              <a:rPr lang="zh-CN" altLang="en-US" sz="2000" dirty="0">
                <a:latin typeface="等线" panose="02010600030101010101" pitchFamily="2" charset="-122"/>
                <a:ea typeface="等线" panose="02010600030101010101" pitchFamily="2" charset="-122"/>
                <a:cs typeface="等线" panose="02010600030101010101" pitchFamily="2" charset="-122"/>
              </a:rPr>
              <a:t>如数字变焦、</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eaLnBrk="1" hangingPunct="1">
              <a:lnSpc>
                <a:spcPct val="90000"/>
              </a:lnSpc>
            </a:pPr>
            <a:r>
              <a:rPr lang="zh-CN" altLang="en-US" sz="2000" dirty="0">
                <a:latin typeface="等线" panose="02010600030101010101" pitchFamily="2" charset="-122"/>
                <a:ea typeface="等线" panose="02010600030101010101" pitchFamily="2" charset="-122"/>
                <a:cs typeface="等线" panose="02010600030101010101" pitchFamily="2" charset="-122"/>
              </a:rPr>
              <a:t>多点触摸</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eaLnBrk="1" hangingPunct="1">
              <a:lnSpc>
                <a:spcPct val="90000"/>
              </a:lnSpc>
            </a:pPr>
            <a:r>
              <a:rPr lang="zh-CN" altLang="en-US" sz="2000" dirty="0">
                <a:latin typeface="等线" panose="02010600030101010101" pitchFamily="2" charset="-122"/>
                <a:ea typeface="等线" panose="02010600030101010101" pitchFamily="2" charset="-122"/>
                <a:cs typeface="等线" panose="02010600030101010101" pitchFamily="2" charset="-122"/>
              </a:rPr>
              <a:t>多个账户邮箱等</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0" lvl="1" eaLnBrk="1" hangingPunct="1">
              <a:lnSpc>
                <a:spcPct val="90000"/>
              </a:lnSpc>
            </a:pPr>
            <a:endParaRPr lang="en-US" altLang="zh-CN" sz="24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pic>
        <p:nvPicPr>
          <p:cNvPr id="3" name="图片 2"/>
          <p:cNvPicPr>
            <a:picLocks noChangeAspect="1"/>
          </p:cNvPicPr>
          <p:nvPr/>
        </p:nvPicPr>
        <p:blipFill>
          <a:blip r:embed="rId2"/>
          <a:stretch>
            <a:fillRect/>
          </a:stretch>
        </p:blipFill>
        <p:spPr>
          <a:xfrm>
            <a:off x="6231890" y="3578225"/>
            <a:ext cx="4794885" cy="2644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9" name="Text Placeholder 33"/>
          <p:cNvSpPr txBox="1"/>
          <p:nvPr/>
        </p:nvSpPr>
        <p:spPr>
          <a:xfrm>
            <a:off x="1073150" y="2046605"/>
            <a:ext cx="6768465" cy="382143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 4.0</a:t>
            </a:r>
            <a:r>
              <a:rPr kumimoji="0" lang="zh-CN" altLang="en-US" sz="3200" b="1" dirty="0">
                <a:latin typeface="等线" panose="02010600030101010101" pitchFamily="2" charset="-122"/>
                <a:ea typeface="等线" panose="02010600030101010101" pitchFamily="2" charset="-122"/>
              </a:rPr>
              <a:t>版</a:t>
            </a:r>
            <a:endParaRPr kumimoji="0" lang="zh-CN" altLang="en-US" sz="3200" b="1" dirty="0">
              <a:latin typeface="等线" panose="02010600030101010101" pitchFamily="2" charset="-122"/>
              <a:ea typeface="等线" panose="02010600030101010101" pitchFamily="2" charset="-122"/>
            </a:endParaRPr>
          </a:p>
          <a:p>
            <a:pPr marL="457200" lvl="2" fontAlgn="auto">
              <a:lnSpc>
                <a:spcPts val="2400"/>
              </a:lnSpc>
              <a:spcBef>
                <a:spcPts val="300"/>
              </a:spcBef>
            </a:pPr>
            <a:r>
              <a:rPr lang="en-US" altLang="zh-CN" sz="2000" dirty="0">
                <a:latin typeface="等线" panose="02010600030101010101" pitchFamily="2" charset="-122"/>
                <a:ea typeface="等线" panose="02010600030101010101" pitchFamily="2" charset="-122"/>
                <a:cs typeface="等线" panose="02010600030101010101" pitchFamily="2" charset="-122"/>
              </a:rPr>
              <a:t>2011</a:t>
            </a:r>
            <a:r>
              <a:rPr lang="zh-CN" altLang="en-US" sz="2000" dirty="0">
                <a:latin typeface="等线" panose="02010600030101010101" pitchFamily="2" charset="-122"/>
                <a:ea typeface="等线" panose="02010600030101010101" pitchFamily="2" charset="-122"/>
                <a:cs typeface="等线" panose="02010600030101010101" pitchFamily="2" charset="-122"/>
              </a:rPr>
              <a:t>年</a:t>
            </a:r>
            <a:r>
              <a:rPr lang="en-US" altLang="zh-CN" sz="2000" dirty="0">
                <a:latin typeface="等线" panose="02010600030101010101" pitchFamily="2" charset="-122"/>
                <a:ea typeface="等线" panose="02010600030101010101" pitchFamily="2" charset="-122"/>
                <a:cs typeface="等线" panose="02010600030101010101" pitchFamily="2" charset="-122"/>
              </a:rPr>
              <a:t>10</a:t>
            </a:r>
            <a:r>
              <a:rPr lang="zh-CN" altLang="en-US" sz="2000" dirty="0">
                <a:latin typeface="等线" panose="02010600030101010101" pitchFamily="2" charset="-122"/>
                <a:ea typeface="等线" panose="02010600030101010101" pitchFamily="2" charset="-122"/>
                <a:cs typeface="等线" panose="02010600030101010101" pitchFamily="2" charset="-122"/>
              </a:rPr>
              <a:t>月</a:t>
            </a:r>
            <a:r>
              <a:rPr lang="en-US" altLang="zh-CN" sz="2000" dirty="0">
                <a:latin typeface="等线" panose="02010600030101010101" pitchFamily="2" charset="-122"/>
                <a:ea typeface="等线" panose="02010600030101010101" pitchFamily="2" charset="-122"/>
                <a:cs typeface="等线" panose="02010600030101010101" pitchFamily="2" charset="-122"/>
              </a:rPr>
              <a:t>19</a:t>
            </a:r>
            <a:r>
              <a:rPr lang="zh-CN" altLang="en-US" sz="2000" dirty="0">
                <a:latin typeface="等线" panose="02010600030101010101" pitchFamily="2" charset="-122"/>
                <a:ea typeface="等线" panose="02010600030101010101" pitchFamily="2" charset="-122"/>
                <a:cs typeface="等线" panose="02010600030101010101" pitchFamily="2" charset="-122"/>
              </a:rPr>
              <a:t>日，</a:t>
            </a:r>
            <a:r>
              <a:rPr lang="en-US" altLang="zh-CN" sz="2000" dirty="0">
                <a:latin typeface="等线" panose="02010600030101010101" pitchFamily="2" charset="-122"/>
                <a:ea typeface="等线" panose="02010600030101010101" pitchFamily="2" charset="-122"/>
                <a:cs typeface="等线" panose="02010600030101010101" pitchFamily="2" charset="-122"/>
              </a:rPr>
              <a:t>Android 4.0</a:t>
            </a:r>
            <a:r>
              <a:rPr lang="zh-CN" altLang="en-US" sz="2000" dirty="0">
                <a:latin typeface="等线" panose="02010600030101010101" pitchFamily="2" charset="-122"/>
                <a:ea typeface="等线" panose="02010600030101010101" pitchFamily="2" charset="-122"/>
                <a:cs typeface="等线" panose="02010600030101010101" pitchFamily="2" charset="-122"/>
              </a:rPr>
              <a:t>版本（</a:t>
            </a:r>
            <a:r>
              <a:rPr lang="en-US" altLang="zh-CN" sz="2000" dirty="0">
                <a:latin typeface="等线" panose="02010600030101010101" pitchFamily="2" charset="-122"/>
                <a:ea typeface="等线" panose="02010600030101010101" pitchFamily="2" charset="-122"/>
                <a:cs typeface="等线" panose="02010600030101010101" pitchFamily="2" charset="-122"/>
              </a:rPr>
              <a:t>Ice Cream Sandwich</a:t>
            </a:r>
            <a:r>
              <a:rPr lang="zh-CN" altLang="en-US" sz="2000" dirty="0">
                <a:latin typeface="等线" panose="02010600030101010101" pitchFamily="2" charset="-122"/>
                <a:ea typeface="等线" panose="02010600030101010101" pitchFamily="2" charset="-122"/>
                <a:cs typeface="等线" panose="02010600030101010101" pitchFamily="2" charset="-122"/>
              </a:rPr>
              <a:t>）正式发布</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这一版本最显著的特征是同时支持智能手机、平板电脑、电视等设备，而不需要根据设备不同选择不同版本的</a:t>
            </a:r>
            <a:r>
              <a:rPr lang="en-US" altLang="zh-CN" sz="2000" dirty="0">
                <a:latin typeface="等线" panose="02010600030101010101" pitchFamily="2" charset="-122"/>
                <a:ea typeface="等线" panose="02010600030101010101" pitchFamily="2" charset="-122"/>
                <a:cs typeface="等线" panose="02010600030101010101" pitchFamily="2" charset="-122"/>
              </a:rPr>
              <a:t>Android</a:t>
            </a:r>
            <a:r>
              <a:rPr lang="zh-CN" altLang="en-US" sz="2000" dirty="0">
                <a:latin typeface="等线" panose="02010600030101010101" pitchFamily="2" charset="-122"/>
                <a:ea typeface="等线" panose="02010600030101010101" pitchFamily="2" charset="-122"/>
                <a:cs typeface="等线" panose="02010600030101010101" pitchFamily="2" charset="-122"/>
              </a:rPr>
              <a:t>系统</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graphicFrame>
        <p:nvGraphicFramePr>
          <p:cNvPr id="8" name="Object 4"/>
          <p:cNvGraphicFramePr/>
          <p:nvPr/>
        </p:nvGraphicFramePr>
        <p:xfrm>
          <a:off x="10536998" y="1251953"/>
          <a:ext cx="609600" cy="1066800"/>
        </p:xfrm>
        <a:graphic>
          <a:graphicData uri="http://schemas.openxmlformats.org/presentationml/2006/ole">
            <mc:AlternateContent xmlns:mc="http://schemas.openxmlformats.org/markup-compatibility/2006">
              <mc:Choice xmlns:v="urn:schemas-microsoft-com:vml" Requires="v">
                <p:oleObj spid="_x0000_s2" name="" r:id="rId2" imgW="2952750" imgH="4657725" progId="Paint.Picture">
                  <p:embed/>
                </p:oleObj>
              </mc:Choice>
              <mc:Fallback>
                <p:oleObj name="" r:id="rId2" imgW="2952750" imgH="4657725" progId="Paint.Picture">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998" y="1251953"/>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pic>
        <p:nvPicPr>
          <p:cNvPr id="3" name="Picture 72" descr="4"/>
          <p:cNvPicPr>
            <a:picLocks noChangeAspect="1"/>
          </p:cNvPicPr>
          <p:nvPr/>
        </p:nvPicPr>
        <p:blipFill>
          <a:blip r:embed="rId4"/>
          <a:stretch>
            <a:fillRect/>
          </a:stretch>
        </p:blipFill>
        <p:spPr>
          <a:xfrm>
            <a:off x="8068945" y="1735455"/>
            <a:ext cx="2240915" cy="3992880"/>
          </a:xfrm>
          <a:prstGeom prst="rect">
            <a:avLst/>
          </a:prstGeom>
          <a:noFill/>
          <a:ln w="9525">
            <a:noFill/>
          </a:ln>
        </p:spPr>
      </p:pic>
      <p:pic>
        <p:nvPicPr>
          <p:cNvPr id="5" name="图片 4"/>
          <p:cNvPicPr>
            <a:picLocks noChangeAspect="1"/>
          </p:cNvPicPr>
          <p:nvPr/>
        </p:nvPicPr>
        <p:blipFill>
          <a:blip r:embed="rId5"/>
          <a:stretch>
            <a:fillRect/>
          </a:stretch>
        </p:blipFill>
        <p:spPr>
          <a:xfrm>
            <a:off x="2837815" y="4349750"/>
            <a:ext cx="4092575" cy="2258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9" name="Text Placeholder 33"/>
          <p:cNvSpPr txBox="1"/>
          <p:nvPr/>
        </p:nvSpPr>
        <p:spPr>
          <a:xfrm>
            <a:off x="1073150" y="2046605"/>
            <a:ext cx="4982210" cy="382143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 5.0</a:t>
            </a:r>
            <a:r>
              <a:rPr kumimoji="0" lang="zh-CN" altLang="en-US" sz="3200" b="1" dirty="0">
                <a:latin typeface="等线" panose="02010600030101010101" pitchFamily="2" charset="-122"/>
                <a:ea typeface="等线" panose="02010600030101010101" pitchFamily="2" charset="-122"/>
              </a:rPr>
              <a:t>版</a:t>
            </a:r>
            <a:endParaRPr kumimoji="0" lang="zh-CN" altLang="en-US" sz="3200" b="1" dirty="0">
              <a:latin typeface="等线" panose="02010600030101010101" pitchFamily="2" charset="-122"/>
              <a:ea typeface="等线" panose="02010600030101010101" pitchFamily="2" charset="-122"/>
            </a:endParaRPr>
          </a:p>
          <a:p>
            <a:pPr marL="457200" lvl="2" fontAlgn="auto">
              <a:lnSpc>
                <a:spcPts val="2400"/>
              </a:lnSpc>
              <a:spcBef>
                <a:spcPts val="300"/>
              </a:spcBef>
            </a:pPr>
            <a:r>
              <a:rPr lang="en-US" altLang="zh-CN" sz="2000" dirty="0">
                <a:latin typeface="等线" panose="02010600030101010101" pitchFamily="2" charset="-122"/>
                <a:ea typeface="等线" panose="02010600030101010101" pitchFamily="2" charset="-122"/>
                <a:cs typeface="等线" panose="02010600030101010101" pitchFamily="2" charset="-122"/>
              </a:rPr>
              <a:t>2014</a:t>
            </a:r>
            <a:r>
              <a:rPr lang="zh-CN" altLang="en-US" sz="2000" dirty="0">
                <a:latin typeface="等线" panose="02010600030101010101" pitchFamily="2" charset="-122"/>
                <a:ea typeface="等线" panose="02010600030101010101" pitchFamily="2" charset="-122"/>
                <a:cs typeface="等线" panose="02010600030101010101" pitchFamily="2" charset="-122"/>
              </a:rPr>
              <a:t>年</a:t>
            </a:r>
            <a:r>
              <a:rPr lang="en-US" altLang="zh-CN" sz="2000" dirty="0">
                <a:latin typeface="等线" panose="02010600030101010101" pitchFamily="2" charset="-122"/>
                <a:ea typeface="等线" panose="02010600030101010101" pitchFamily="2" charset="-122"/>
                <a:cs typeface="等线" panose="02010600030101010101" pitchFamily="2" charset="-122"/>
              </a:rPr>
              <a:t>10</a:t>
            </a:r>
            <a:r>
              <a:rPr lang="zh-CN" altLang="en-US" sz="2000" dirty="0">
                <a:latin typeface="等线" panose="02010600030101010101" pitchFamily="2" charset="-122"/>
                <a:ea typeface="等线" panose="02010600030101010101" pitchFamily="2" charset="-122"/>
                <a:cs typeface="等线" panose="02010600030101010101" pitchFamily="2" charset="-122"/>
              </a:rPr>
              <a:t>月</a:t>
            </a:r>
            <a:r>
              <a:rPr lang="en-US" altLang="zh-CN" sz="2000" dirty="0">
                <a:latin typeface="等线" panose="02010600030101010101" pitchFamily="2" charset="-122"/>
                <a:ea typeface="等线" panose="02010600030101010101" pitchFamily="2" charset="-122"/>
                <a:cs typeface="等线" panose="02010600030101010101" pitchFamily="2" charset="-122"/>
              </a:rPr>
              <a:t>15</a:t>
            </a:r>
            <a:r>
              <a:rPr lang="zh-CN" altLang="en-US" sz="2000" dirty="0">
                <a:latin typeface="等线" panose="02010600030101010101" pitchFamily="2" charset="-122"/>
                <a:ea typeface="等线" panose="02010600030101010101" pitchFamily="2" charset="-122"/>
                <a:cs typeface="等线" panose="02010600030101010101" pitchFamily="2" charset="-122"/>
              </a:rPr>
              <a:t>日，</a:t>
            </a:r>
            <a:r>
              <a:rPr lang="en-US" altLang="zh-CN" sz="2000" dirty="0">
                <a:latin typeface="等线" panose="02010600030101010101" pitchFamily="2" charset="-122"/>
                <a:ea typeface="等线" panose="02010600030101010101" pitchFamily="2" charset="-122"/>
                <a:cs typeface="等线" panose="02010600030101010101" pitchFamily="2" charset="-122"/>
              </a:rPr>
              <a:t>Android 5.0 </a:t>
            </a:r>
            <a:r>
              <a:rPr lang="zh-CN" altLang="en-US" sz="2000" dirty="0">
                <a:latin typeface="等线" panose="02010600030101010101" pitchFamily="2" charset="-122"/>
                <a:ea typeface="等线" panose="02010600030101010101" pitchFamily="2" charset="-122"/>
                <a:cs typeface="等线" panose="02010600030101010101" pitchFamily="2" charset="-122"/>
              </a:rPr>
              <a:t>版本（</a:t>
            </a:r>
            <a:r>
              <a:rPr lang="en-US" altLang="zh-CN" sz="2000" dirty="0">
                <a:latin typeface="等线" panose="02010600030101010101" pitchFamily="2" charset="-122"/>
                <a:ea typeface="等线" panose="02010600030101010101" pitchFamily="2" charset="-122"/>
                <a:cs typeface="等线" panose="02010600030101010101" pitchFamily="2" charset="-122"/>
              </a:rPr>
              <a:t>Lollipop</a:t>
            </a:r>
            <a:r>
              <a:rPr lang="zh-CN" altLang="en-US" sz="2000" dirty="0">
                <a:latin typeface="等线" panose="02010600030101010101" pitchFamily="2" charset="-122"/>
                <a:ea typeface="等线" panose="02010600030101010101" pitchFamily="2" charset="-122"/>
                <a:cs typeface="等线" panose="02010600030101010101" pitchFamily="2" charset="-122"/>
              </a:rPr>
              <a:t>）正式发布。</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它采用全新</a:t>
            </a:r>
            <a:r>
              <a:rPr lang="en-US" altLang="zh-CN" sz="2000" dirty="0">
                <a:latin typeface="等线" panose="02010600030101010101" pitchFamily="2" charset="-122"/>
                <a:ea typeface="等线" panose="02010600030101010101" pitchFamily="2" charset="-122"/>
                <a:cs typeface="等线" panose="02010600030101010101" pitchFamily="2" charset="-122"/>
              </a:rPr>
              <a:t>Material Design</a:t>
            </a:r>
            <a:r>
              <a:rPr lang="zh-CN" altLang="en-US" sz="2000" dirty="0">
                <a:latin typeface="等线" panose="02010600030101010101" pitchFamily="2" charset="-122"/>
                <a:ea typeface="等线" panose="02010600030101010101" pitchFamily="2" charset="-122"/>
                <a:cs typeface="等线" panose="02010600030101010101" pitchFamily="2" charset="-122"/>
              </a:rPr>
              <a:t>界面，各种界面小部件可以重叠摆放。</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marL="457200" lvl="2"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编译模式也由</a:t>
            </a:r>
            <a:r>
              <a:rPr lang="en-US" altLang="zh-CN" sz="2000" dirty="0">
                <a:latin typeface="等线" panose="02010600030101010101" pitchFamily="2" charset="-122"/>
                <a:ea typeface="等线" panose="02010600030101010101" pitchFamily="2" charset="-122"/>
                <a:cs typeface="等线" panose="02010600030101010101" pitchFamily="2" charset="-122"/>
              </a:rPr>
              <a:t>ART</a:t>
            </a:r>
            <a:r>
              <a:rPr lang="zh-CN" altLang="en-US" sz="2000" dirty="0">
                <a:latin typeface="等线" panose="02010600030101010101" pitchFamily="2" charset="-122"/>
                <a:ea typeface="等线" panose="02010600030101010101" pitchFamily="2" charset="-122"/>
                <a:cs typeface="等线" panose="02010600030101010101" pitchFamily="2" charset="-122"/>
              </a:rPr>
              <a:t>取代</a:t>
            </a:r>
            <a:r>
              <a:rPr lang="en-US" altLang="zh-CN" sz="2000" dirty="0">
                <a:latin typeface="等线" panose="02010600030101010101" pitchFamily="2" charset="-122"/>
                <a:ea typeface="等线" panose="02010600030101010101" pitchFamily="2" charset="-122"/>
                <a:cs typeface="等线" panose="02010600030101010101" pitchFamily="2" charset="-122"/>
              </a:rPr>
              <a:t>Dalvik</a:t>
            </a:r>
            <a:r>
              <a:rPr lang="zh-CN" altLang="en-US" sz="2000" dirty="0">
                <a:latin typeface="等线" panose="02010600030101010101" pitchFamily="2" charset="-122"/>
                <a:ea typeface="等线" panose="02010600030101010101" pitchFamily="2" charset="-122"/>
                <a:cs typeface="等线" panose="02010600030101010101" pitchFamily="2" charset="-122"/>
              </a:rPr>
              <a:t>成为默认选项，这种预编译操作由原本在程序运行中进行提前到用户应用安装时进行，应用运行效率也随之提高，其性能可提升四倍。</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pic>
        <p:nvPicPr>
          <p:cNvPr id="3" name="图片 -2147482553"/>
          <p:cNvPicPr>
            <a:picLocks noChangeAspect="1"/>
          </p:cNvPicPr>
          <p:nvPr/>
        </p:nvPicPr>
        <p:blipFill>
          <a:blip r:embed="rId2"/>
          <a:stretch>
            <a:fillRect/>
          </a:stretch>
        </p:blipFill>
        <p:spPr>
          <a:xfrm>
            <a:off x="6009640" y="2898140"/>
            <a:ext cx="5271770" cy="3441700"/>
          </a:xfrm>
          <a:prstGeom prst="rect">
            <a:avLst/>
          </a:prstGeom>
          <a:noFill/>
          <a:ln w="9525">
            <a:noFill/>
          </a:ln>
        </p:spPr>
      </p:pic>
      <p:pic>
        <p:nvPicPr>
          <p:cNvPr id="5" name="图片 4"/>
          <p:cNvPicPr>
            <a:picLocks noChangeAspect="1"/>
          </p:cNvPicPr>
          <p:nvPr/>
        </p:nvPicPr>
        <p:blipFill>
          <a:blip r:embed="rId3"/>
          <a:stretch>
            <a:fillRect/>
          </a:stretch>
        </p:blipFill>
        <p:spPr>
          <a:xfrm>
            <a:off x="7298690" y="686435"/>
            <a:ext cx="3412490" cy="18846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graphicFrame>
        <p:nvGraphicFramePr>
          <p:cNvPr id="3" name="表格 2"/>
          <p:cNvGraphicFramePr/>
          <p:nvPr>
            <p:custDataLst>
              <p:tags r:id="rId2"/>
            </p:custDataLst>
          </p:nvPr>
        </p:nvGraphicFramePr>
        <p:xfrm>
          <a:off x="1617980" y="2035175"/>
          <a:ext cx="8307070" cy="4253230"/>
        </p:xfrm>
        <a:graphic>
          <a:graphicData uri="http://schemas.openxmlformats.org/drawingml/2006/table">
            <a:tbl>
              <a:tblPr/>
              <a:tblGrid>
                <a:gridCol w="1691640"/>
                <a:gridCol w="1690370"/>
                <a:gridCol w="1691640"/>
                <a:gridCol w="3233420"/>
              </a:tblGrid>
              <a:tr h="185420">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版本</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发布时间</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代号</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功能</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109345">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6.0</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2015</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Marshmallow</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引入了权限管理系统，用户可以在应用程序安装时选择授予哪些权限。</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增加了指纹识别支持和</a:t>
                      </a:r>
                      <a:r>
                        <a:rPr lang="en-US" altLang="zh-CN" sz="1400">
                          <a:latin typeface="宋体" panose="02010600030101010101" pitchFamily="2" charset="-122"/>
                          <a:ea typeface="宋体" panose="02010600030101010101" pitchFamily="2" charset="-122"/>
                        </a:rPr>
                        <a:t>Doze</a:t>
                      </a:r>
                      <a:r>
                        <a:rPr lang="zh-CN" altLang="en-US" sz="1400">
                          <a:latin typeface="宋体" panose="02010600030101010101" pitchFamily="2" charset="-122"/>
                          <a:ea typeface="宋体" panose="02010600030101010101" pitchFamily="2" charset="-122"/>
                        </a:rPr>
                        <a:t>模式（提高电池续航）。</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923925">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7.0</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2016</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Nougat</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支持分屏多任务和应用内通知回复功能。</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改进了电池使用效率和系统稳定性。</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109980">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8.0</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2017</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Oreo</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引入了画中画（</a:t>
                      </a:r>
                      <a:r>
                        <a:rPr lang="en-US" altLang="zh-CN" sz="1400">
                          <a:latin typeface="宋体" panose="02010600030101010101" pitchFamily="2" charset="-122"/>
                          <a:ea typeface="宋体" panose="02010600030101010101" pitchFamily="2" charset="-122"/>
                        </a:rPr>
                        <a:t>PiP</a:t>
                      </a:r>
                      <a:r>
                        <a:rPr lang="zh-CN" altLang="en-US" sz="1400">
                          <a:latin typeface="宋体" panose="02010600030101010101" pitchFamily="2" charset="-122"/>
                          <a:ea typeface="宋体" panose="02010600030101010101" pitchFamily="2" charset="-122"/>
                        </a:rPr>
                        <a:t>）模式，允许用户在观看视频时继续使用其他应用。</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改进了通知功能，自动填充密码等增强了安全性。</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924560">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9.0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2018</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Pi</a:t>
                      </a:r>
                      <a:r>
                        <a:rPr lang="en-US" altLang="zh-CN" sz="1400">
                          <a:latin typeface="宋体" panose="02010600030101010101" pitchFamily="2" charset="-122"/>
                          <a:ea typeface="宋体" panose="02010600030101010101" pitchFamily="2" charset="-122"/>
                        </a:rPr>
                        <a:t>e</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引入了全新的手势导航，告别传统的虚拟按键。</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引入了智能电池管理和屏幕亮度自适应功能。</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graphicFrame>
        <p:nvGraphicFramePr>
          <p:cNvPr id="5" name="表格 4"/>
          <p:cNvGraphicFramePr/>
          <p:nvPr>
            <p:custDataLst>
              <p:tags r:id="rId2"/>
            </p:custDataLst>
          </p:nvPr>
        </p:nvGraphicFramePr>
        <p:xfrm>
          <a:off x="1590040" y="2118360"/>
          <a:ext cx="8195945" cy="3977005"/>
        </p:xfrm>
        <a:graphic>
          <a:graphicData uri="http://schemas.openxmlformats.org/drawingml/2006/table">
            <a:tbl>
              <a:tblPr/>
              <a:tblGrid>
                <a:gridCol w="1668145"/>
                <a:gridCol w="1669415"/>
                <a:gridCol w="1668145"/>
                <a:gridCol w="3190240"/>
              </a:tblGrid>
              <a:tr h="243840">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版本</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发布时间</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代号</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功能</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435735">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10</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2019</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引入了暗黑模式（</a:t>
                      </a:r>
                      <a:r>
                        <a:rPr lang="en-US" altLang="zh-CN" sz="1400">
                          <a:latin typeface="宋体" panose="02010600030101010101" pitchFamily="2" charset="-122"/>
                          <a:ea typeface="宋体" panose="02010600030101010101" pitchFamily="2" charset="-122"/>
                        </a:rPr>
                        <a:t>Dark Mode</a:t>
                      </a:r>
                      <a:r>
                        <a:rPr lang="zh-CN" altLang="en-US" sz="1400">
                          <a:latin typeface="宋体" panose="02010600030101010101" pitchFamily="2" charset="-122"/>
                          <a:ea typeface="宋体" panose="02010600030101010101" pitchFamily="2" charset="-122"/>
                        </a:rPr>
                        <a:t>），可以改变系统界面的色调。</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改进了隐私保护和位置权限控制，增强了手势导航和应用的后台行为控制。</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066800">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11</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2020</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增强了对</a:t>
                      </a:r>
                      <a:r>
                        <a:rPr lang="en-US" altLang="zh-CN" sz="1400">
                          <a:latin typeface="宋体" panose="02010600030101010101" pitchFamily="2" charset="-122"/>
                          <a:ea typeface="宋体" panose="02010600030101010101" pitchFamily="2" charset="-122"/>
                        </a:rPr>
                        <a:t>5G</a:t>
                      </a:r>
                      <a:r>
                        <a:rPr lang="zh-CN" altLang="en-US" sz="1400">
                          <a:latin typeface="宋体" panose="02010600030101010101" pitchFamily="2" charset="-122"/>
                          <a:ea typeface="宋体" panose="02010600030101010101" pitchFamily="2" charset="-122"/>
                        </a:rPr>
                        <a:t>的支持，优化了多媒体和通话体验。</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引入了通知权限、聊天气泡、设备控制面板等新功能。</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230630">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12</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2021</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引入了全新的“</a:t>
                      </a:r>
                      <a:r>
                        <a:rPr lang="en-US" altLang="zh-CN" sz="1400">
                          <a:latin typeface="宋体" panose="02010600030101010101" pitchFamily="2" charset="-122"/>
                          <a:ea typeface="宋体" panose="02010600030101010101" pitchFamily="2" charset="-122"/>
                        </a:rPr>
                        <a:t>Material You”</a:t>
                      </a:r>
                      <a:r>
                        <a:rPr lang="zh-CN" altLang="en-US" sz="1400">
                          <a:latin typeface="宋体" panose="02010600030101010101" pitchFamily="2" charset="-122"/>
                          <a:ea typeface="宋体" panose="02010600030101010101" pitchFamily="2" charset="-122"/>
                        </a:rPr>
                        <a:t>设计语言，让界面更加个性化。</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增强了隐私功能，允许用户更详细地控制应用的权限。</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3600" noProof="0" dirty="0">
                <a:solidFill>
                  <a:srgbClr val="383987"/>
                </a:solidFill>
                <a:latin typeface="等线" panose="02010600030101010101" pitchFamily="2" charset="-122"/>
                <a:ea typeface="等线" panose="02010600030101010101" pitchFamily="2" charset="-122"/>
                <a:cs typeface="等线" panose="02010600030101010101" pitchFamily="2" charset="-122"/>
                <a:sym typeface="+mn-ea"/>
              </a:rPr>
              <a:t>发展史</a:t>
            </a:r>
            <a:endParaRPr lang="zh-CN" altLang="en-US" sz="360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1.2</a:t>
            </a:r>
            <a:endParaRPr lang="en-US" altLang="zh-CN" sz="6000" dirty="0">
              <a:ln>
                <a:solidFill>
                  <a:srgbClr val="383987"/>
                </a:solidFill>
              </a:ln>
              <a:noFill/>
              <a:latin typeface="Agency FB" panose="020B0503020202020204" charset="0"/>
            </a:endParaRPr>
          </a:p>
        </p:txBody>
      </p:sp>
      <p:graphicFrame>
        <p:nvGraphicFramePr>
          <p:cNvPr id="2" name="表格 1"/>
          <p:cNvGraphicFramePr/>
          <p:nvPr>
            <p:custDataLst>
              <p:tags r:id="rId2"/>
            </p:custDataLst>
          </p:nvPr>
        </p:nvGraphicFramePr>
        <p:xfrm>
          <a:off x="1931670" y="1985010"/>
          <a:ext cx="7720330" cy="4515485"/>
        </p:xfrm>
        <a:graphic>
          <a:graphicData uri="http://schemas.openxmlformats.org/drawingml/2006/table">
            <a:tbl>
              <a:tblPr/>
              <a:tblGrid>
                <a:gridCol w="1571625"/>
                <a:gridCol w="1571625"/>
                <a:gridCol w="1571625"/>
                <a:gridCol w="3005455"/>
              </a:tblGrid>
              <a:tr h="250825">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版本</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发布时间</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代号</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400" b="1">
                          <a:solidFill>
                            <a:srgbClr val="333333"/>
                          </a:solidFill>
                          <a:latin typeface="宋体" panose="02010600030101010101" pitchFamily="2" charset="-122"/>
                          <a:ea typeface="宋体" panose="02010600030101010101" pitchFamily="2" charset="-122"/>
                        </a:rPr>
                        <a:t>功能</a:t>
                      </a:r>
                      <a:endParaRPr lang="zh-CN" sz="1400" b="1">
                        <a:solidFill>
                          <a:srgbClr val="333333"/>
                        </a:solidFill>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346835">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13</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2022</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提供了更多的隐私保护选项，如可视化权限管理。</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引入了对多个设备的扩展支持，并且在平板上优化了多任务处理。</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122680">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14</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2023</a:t>
                      </a:r>
                      <a:r>
                        <a:rPr lang="zh-CN" altLang="en-US" sz="1400">
                          <a:latin typeface="宋体" panose="02010600030101010101" pitchFamily="2" charset="-122"/>
                          <a:ea typeface="宋体" panose="02010600030101010101" pitchFamily="2" charset="-122"/>
                        </a:rPr>
                        <a:t>年</a:t>
                      </a:r>
                      <a:endParaRPr lang="zh-CN" altLang="en-US"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增强了对折叠屏设备的支持，改善了大屏设备的用户体验。</a:t>
                      </a:r>
                      <a:endParaRPr lang="zh-CN" altLang="en-US"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引入更多隐私控制、个性化设置以及跨设备的无缝体验。</a:t>
                      </a:r>
                      <a:endParaRPr lang="zh-CN" altLang="en-US" sz="1400">
                        <a:latin typeface="宋体" panose="02010600030101010101" pitchFamily="2" charset="-122"/>
                        <a:ea typeface="宋体" panose="02010600030101010101" pitchFamily="2" charset="-122"/>
                      </a:endParaRPr>
                    </a:p>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 </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795145">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Android 1</a:t>
                      </a:r>
                      <a:r>
                        <a:rPr lang="en-US" altLang="zh-CN" sz="1400">
                          <a:latin typeface="宋体" panose="02010600030101010101" pitchFamily="2" charset="-122"/>
                          <a:ea typeface="宋体" panose="02010600030101010101" pitchFamily="2" charset="-122"/>
                        </a:rPr>
                        <a:t>5</a:t>
                      </a:r>
                      <a:endParaRPr lang="en-US" alt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en-US" altLang="zh-CN" sz="1400">
                          <a:latin typeface="宋体" panose="02010600030101010101" pitchFamily="2" charset="-122"/>
                          <a:ea typeface="宋体" panose="02010600030101010101" pitchFamily="2" charset="-122"/>
                        </a:rPr>
                        <a:t>2024</a:t>
                      </a:r>
                      <a:r>
                        <a:rPr lang="zh-CN" sz="1400">
                          <a:latin typeface="宋体" panose="02010600030101010101" pitchFamily="2" charset="-122"/>
                          <a:ea typeface="宋体" panose="02010600030101010101" pitchFamily="2" charset="-122"/>
                        </a:rPr>
                        <a:t>年</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266700" algn="just">
                        <a:spcBef>
                          <a:spcPct val="0"/>
                        </a:spcBef>
                        <a:spcAft>
                          <a:spcPct val="0"/>
                        </a:spcAft>
                      </a:pPr>
                      <a:r>
                        <a:rPr lang="zh-CN" sz="1400">
                          <a:latin typeface="宋体" panose="02010600030101010101" pitchFamily="2" charset="-122"/>
                          <a:ea typeface="宋体" panose="02010600030101010101" pitchFamily="2" charset="-122"/>
                        </a:rPr>
                        <a:t>无</a:t>
                      </a: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sz="1400">
                          <a:latin typeface="宋体" panose="02010600030101010101" pitchFamily="2" charset="-122"/>
                          <a:ea typeface="宋体" panose="02010600030101010101" pitchFamily="2" charset="-122"/>
                        </a:rPr>
                        <a:t>扩展了对卫星连接的支持。帮助用户了解何时连接到卫星。</a:t>
                      </a:r>
                      <a:endParaRPr lang="zh-CN" sz="1400">
                        <a:latin typeface="宋体" panose="02010600030101010101" pitchFamily="2" charset="-122"/>
                        <a:ea typeface="宋体" panose="02010600030101010101" pitchFamily="2" charset="-122"/>
                      </a:endParaRPr>
                    </a:p>
                    <a:p>
                      <a:pPr marL="0" indent="0" algn="just">
                        <a:spcBef>
                          <a:spcPct val="0"/>
                        </a:spcBef>
                        <a:spcAft>
                          <a:spcPct val="0"/>
                        </a:spcAft>
                      </a:pP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显示方面进行了重大改进，新增的颜色对比设置允许用户调整屏幕文本、按钮甚至图标的对比度，使其在屏幕上更为突出</a:t>
                      </a:r>
                      <a:r>
                        <a:rPr lang="zh-CN" sz="1400">
                          <a:latin typeface="宋体" panose="02010600030101010101" pitchFamily="2" charset="-122"/>
                          <a:ea typeface="宋体" panose="02010600030101010101" pitchFamily="2" charset="-122"/>
                        </a:rPr>
                        <a:t>。</a:t>
                      </a:r>
                      <a:endParaRPr lang="zh-CN" sz="1400">
                        <a:latin typeface="宋体" panose="02010600030101010101" pitchFamily="2" charset="-122"/>
                        <a:ea typeface="宋体" panose="02010600030101010101" pitchFamily="2" charset="-122"/>
                      </a:endParaRPr>
                    </a:p>
                    <a:p>
                      <a:pPr marL="0" indent="266700" algn="just">
                        <a:spcBef>
                          <a:spcPct val="0"/>
                        </a:spcBef>
                        <a:spcAft>
                          <a:spcPct val="0"/>
                        </a:spcAft>
                      </a:pPr>
                      <a:endParaRPr lang="zh-CN" sz="1400">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987487" y="866453"/>
            <a:ext cx="1015663" cy="3432497"/>
          </a:xfrm>
          <a:prstGeom prst="rect">
            <a:avLst/>
          </a:prstGeom>
          <a:noFill/>
        </p:spPr>
        <p:txBody>
          <a:bodyPr vert="eaVert" wrap="square" rtlCol="0">
            <a:spAutoFit/>
          </a:bodyPr>
          <a:lstStyle/>
          <a:p>
            <a:pPr algn="dist"/>
            <a:r>
              <a:rPr lang="zh-CN" altLang="en-US" sz="5400" dirty="0">
                <a:ln>
                  <a:solidFill>
                    <a:srgbClr val="383987"/>
                  </a:solidFill>
                </a:ln>
                <a:noFill/>
                <a:latin typeface="微软雅黑" panose="020B0503020204020204" charset="-122"/>
                <a:ea typeface="微软雅黑" panose="020B0503020204020204" charset="-122"/>
              </a:rPr>
              <a:t>学习目标</a:t>
            </a:r>
            <a:endParaRPr lang="zh-CN" altLang="en-US" sz="5400" dirty="0">
              <a:ln>
                <a:solidFill>
                  <a:srgbClr val="383987"/>
                </a:solidFill>
              </a:ln>
              <a:noFill/>
              <a:latin typeface="微软雅黑" panose="020B0503020204020204" charset="-122"/>
              <a:ea typeface="微软雅黑" panose="020B0503020204020204" charset="-122"/>
            </a:endParaRP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AIMS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custDataLst>
              <p:tags r:id="rId2"/>
            </p:custDataLst>
          </p:nvPr>
        </p:nvSpPr>
        <p:spPr>
          <a:xfrm>
            <a:off x="3960494" y="1044775"/>
            <a:ext cx="4510405"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了解各种手机操作系统的特点</a:t>
            </a:r>
            <a:endParaRPr lang="zh-CN" altLang="en-US" sz="2400" kern="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7" name="文本框 6"/>
          <p:cNvSpPr txBox="1"/>
          <p:nvPr>
            <p:custDataLst>
              <p:tags r:id="rId3"/>
            </p:custDataLst>
          </p:nvPr>
        </p:nvSpPr>
        <p:spPr>
          <a:xfrm>
            <a:off x="2967355" y="121241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charset="-122"/>
                <a:sym typeface="+mn-ea"/>
              </a:rPr>
              <a:t>01</a:t>
            </a:r>
            <a:endParaRPr lang="en-US" altLang="zh-CN" sz="3200" noProof="0" dirty="0">
              <a:ln w="3175">
                <a:solidFill>
                  <a:srgbClr val="383987"/>
                </a:solidFill>
              </a:ln>
              <a:noFill/>
              <a:uLnTx/>
              <a:uFillTx/>
              <a:latin typeface="Agency FB" panose="020B0503020202020204" charset="0"/>
              <a:ea typeface="微软雅黑" panose="020B0503020204020204" charset="-122"/>
              <a:sym typeface="+mn-ea"/>
            </a:endParaRPr>
          </a:p>
        </p:txBody>
      </p:sp>
      <p:sp>
        <p:nvSpPr>
          <p:cNvPr id="8" name="文本框 7"/>
          <p:cNvSpPr txBox="1"/>
          <p:nvPr>
            <p:custDataLst>
              <p:tags r:id="rId4"/>
            </p:custDataLst>
          </p:nvPr>
        </p:nvSpPr>
        <p:spPr>
          <a:xfrm>
            <a:off x="2967355" y="220682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charset="-122"/>
                <a:sym typeface="+mn-ea"/>
              </a:rPr>
              <a:t>02</a:t>
            </a:r>
            <a:endParaRPr lang="en-US" altLang="zh-CN" sz="3200" noProof="0" dirty="0">
              <a:ln w="3175">
                <a:solidFill>
                  <a:srgbClr val="383987"/>
                </a:solidFill>
              </a:ln>
              <a:noFill/>
              <a:uLnTx/>
              <a:uFillTx/>
              <a:latin typeface="Agency FB" panose="020B0503020202020204" charset="0"/>
              <a:ea typeface="微软雅黑" panose="020B0503020204020204" charset="-122"/>
              <a:sym typeface="+mn-ea"/>
            </a:endParaRPr>
          </a:p>
        </p:txBody>
      </p:sp>
      <p:sp>
        <p:nvSpPr>
          <p:cNvPr id="28" name="文本框 27"/>
          <p:cNvSpPr txBox="1"/>
          <p:nvPr>
            <p:custDataLst>
              <p:tags r:id="rId5"/>
            </p:custDataLst>
          </p:nvPr>
        </p:nvSpPr>
        <p:spPr>
          <a:xfrm>
            <a:off x="2967355" y="31885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charset="-122"/>
                <a:sym typeface="+mn-ea"/>
              </a:rPr>
              <a:t>03</a:t>
            </a:r>
            <a:endParaRPr lang="en-US" altLang="zh-CN" sz="3200" noProof="0" dirty="0">
              <a:ln w="3175">
                <a:solidFill>
                  <a:srgbClr val="383987"/>
                </a:solidFill>
              </a:ln>
              <a:noFill/>
              <a:uLnTx/>
              <a:uFillTx/>
              <a:latin typeface="Agency FB" panose="020B0503020202020204" charset="0"/>
              <a:ea typeface="微软雅黑" panose="020B0503020204020204" charset="-122"/>
              <a:sym typeface="+mn-ea"/>
            </a:endParaRPr>
          </a:p>
        </p:txBody>
      </p:sp>
      <p:sp>
        <p:nvSpPr>
          <p:cNvPr id="30" name="文本框 29"/>
          <p:cNvSpPr txBox="1"/>
          <p:nvPr>
            <p:custDataLst>
              <p:tags r:id="rId6"/>
            </p:custDataLst>
          </p:nvPr>
        </p:nvSpPr>
        <p:spPr>
          <a:xfrm>
            <a:off x="2967355" y="41473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charset="-122"/>
                <a:sym typeface="+mn-ea"/>
              </a:rPr>
              <a:t>04</a:t>
            </a:r>
            <a:endParaRPr lang="en-US" altLang="zh-CN" sz="3200" noProof="0" dirty="0">
              <a:ln w="3175">
                <a:solidFill>
                  <a:srgbClr val="383987"/>
                </a:solidFill>
              </a:ln>
              <a:noFill/>
              <a:uLnTx/>
              <a:uFillTx/>
              <a:latin typeface="Agency FB" panose="020B0503020202020204" charset="0"/>
              <a:ea typeface="微软雅黑" panose="020B0503020204020204" charset="-122"/>
              <a:sym typeface="+mn-ea"/>
            </a:endParaRPr>
          </a:p>
        </p:txBody>
      </p:sp>
      <p:sp>
        <p:nvSpPr>
          <p:cNvPr id="16" name="文本框 15"/>
          <p:cNvSpPr txBox="1"/>
          <p:nvPr>
            <p:custDataLst>
              <p:tags r:id="rId7"/>
            </p:custDataLst>
          </p:nvPr>
        </p:nvSpPr>
        <p:spPr>
          <a:xfrm>
            <a:off x="3960495" y="2100780"/>
            <a:ext cx="554192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了解开放手机联盟的目的、组成和性质</a:t>
            </a:r>
            <a:endParaRPr lang="zh-CN" altLang="en-US" sz="2400" kern="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18" name="文本框 17"/>
          <p:cNvSpPr txBox="1"/>
          <p:nvPr>
            <p:custDataLst>
              <p:tags r:id="rId8"/>
            </p:custDataLst>
          </p:nvPr>
        </p:nvSpPr>
        <p:spPr>
          <a:xfrm>
            <a:off x="3960494" y="3083760"/>
            <a:ext cx="5183505"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了解</a:t>
            </a:r>
            <a:r>
              <a:rPr lang="en-US" altLang="zh-CN" sz="2400" kern="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平台的发展历史</a:t>
            </a:r>
            <a:endParaRPr lang="zh-CN" altLang="en-US" sz="2400" kern="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20" name="文本框 19"/>
          <p:cNvSpPr txBox="1"/>
          <p:nvPr>
            <p:custDataLst>
              <p:tags r:id="rId9"/>
            </p:custDataLst>
          </p:nvPr>
        </p:nvSpPr>
        <p:spPr>
          <a:xfrm>
            <a:off x="3960495" y="4052570"/>
            <a:ext cx="434594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掌握</a:t>
            </a:r>
            <a:r>
              <a:rPr lang="en-US" altLang="zh-CN" sz="2400" kern="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平台的体系结构</a:t>
            </a:r>
            <a:endParaRPr lang="zh-CN" altLang="en-US" sz="2400" kern="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21" name="文本框 20"/>
          <p:cNvSpPr txBox="1"/>
          <p:nvPr>
            <p:custDataLst>
              <p:tags r:id="rId10"/>
            </p:custDataLst>
          </p:nvPr>
        </p:nvSpPr>
        <p:spPr>
          <a:xfrm>
            <a:off x="2962443" y="4997877"/>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charset="-122"/>
                <a:sym typeface="+mn-ea"/>
              </a:rPr>
              <a:t>05</a:t>
            </a:r>
            <a:endParaRPr lang="en-US" altLang="zh-CN" sz="3200" noProof="0" dirty="0">
              <a:ln w="3175">
                <a:solidFill>
                  <a:srgbClr val="383987"/>
                </a:solidFill>
              </a:ln>
              <a:noFill/>
              <a:uLnTx/>
              <a:uFillTx/>
              <a:latin typeface="Agency FB" panose="020B0503020202020204" charset="0"/>
              <a:ea typeface="微软雅黑" panose="020B0503020204020204" charset="-122"/>
              <a:sym typeface="+mn-ea"/>
            </a:endParaRPr>
          </a:p>
        </p:txBody>
      </p:sp>
      <p:sp>
        <p:nvSpPr>
          <p:cNvPr id="22" name="文本框 21"/>
          <p:cNvSpPr txBox="1"/>
          <p:nvPr>
            <p:custDataLst>
              <p:tags r:id="rId11"/>
            </p:custDataLst>
          </p:nvPr>
        </p:nvSpPr>
        <p:spPr>
          <a:xfrm>
            <a:off x="3955583" y="4903262"/>
            <a:ext cx="5365398"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了解</a:t>
            </a:r>
            <a:r>
              <a:rPr lang="en-US" altLang="zh-CN" sz="2400" kern="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的开发趋势</a:t>
            </a:r>
            <a:endParaRPr lang="zh-CN" altLang="en-US" sz="2400" kern="0" noProof="0" dirty="0">
              <a:ln>
                <a:noFill/>
              </a:ln>
              <a:solidFill>
                <a:srgbClr val="383987"/>
              </a:solidFill>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lgn="l"/>
            <a:r>
              <a:rPr lang="en-US" altLang="zh-CN" sz="3600" noProof="0" dirty="0">
                <a:ln>
                  <a:noFill/>
                </a:ln>
                <a:solidFill>
                  <a:srgbClr val="383987"/>
                </a:solidFill>
                <a:uLnTx/>
                <a:uFillTx/>
                <a:latin typeface="微软雅黑" panose="020B0503020204020204" charset="-122"/>
                <a:ea typeface="微软雅黑" panose="020B0503020204020204" charset="-122"/>
                <a:sym typeface="+mn-ea"/>
              </a:rPr>
              <a:t>Android</a:t>
            </a:r>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特征</a:t>
            </a:r>
            <a:endParaRPr lang="zh-CN" altLang="en-US" sz="3600" noProof="0" dirty="0">
              <a:ln>
                <a:noFill/>
              </a:ln>
              <a:solidFill>
                <a:srgbClr val="383987"/>
              </a:solidFill>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1073150" y="2046605"/>
            <a:ext cx="6254115" cy="382143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eaLnBrk="1" hangingPunct="1">
              <a:lnSpc>
                <a:spcPct val="80000"/>
              </a:lnSpc>
            </a:pPr>
            <a:r>
              <a:rPr lang="en-US" altLang="zh-CN" sz="2400" dirty="0">
                <a:latin typeface="等线" panose="02010600030101010101" pitchFamily="2" charset="-122"/>
                <a:ea typeface="等线" panose="02010600030101010101" pitchFamily="2" charset="-122"/>
                <a:cs typeface="等线" panose="02010600030101010101" pitchFamily="2" charset="-122"/>
              </a:rPr>
              <a:t>Android</a:t>
            </a:r>
            <a:r>
              <a:rPr lang="zh-CN" altLang="en-US" sz="2400" dirty="0">
                <a:latin typeface="等线" panose="02010600030101010101" pitchFamily="2" charset="-122"/>
                <a:ea typeface="等线" panose="02010600030101010101" pitchFamily="2" charset="-122"/>
                <a:cs typeface="等线" panose="02010600030101010101" pitchFamily="2" charset="-122"/>
              </a:rPr>
              <a:t>广泛支持</a:t>
            </a:r>
            <a:r>
              <a:rPr lang="en-US" altLang="zh-CN" sz="2400" dirty="0">
                <a:latin typeface="等线" panose="02010600030101010101" pitchFamily="2" charset="-122"/>
                <a:ea typeface="等线" panose="02010600030101010101" pitchFamily="2" charset="-122"/>
                <a:cs typeface="等线" panose="02010600030101010101" pitchFamily="2" charset="-122"/>
              </a:rPr>
              <a:t>4</a:t>
            </a:r>
            <a:r>
              <a:rPr lang="en-US" altLang="zh-CN" sz="2400" dirty="0">
                <a:latin typeface="等线" panose="02010600030101010101" pitchFamily="2" charset="-122"/>
                <a:ea typeface="等线" panose="02010600030101010101" pitchFamily="2" charset="-122"/>
                <a:cs typeface="等线" panose="02010600030101010101" pitchFamily="2" charset="-122"/>
              </a:rPr>
              <a:t>G</a:t>
            </a:r>
            <a:r>
              <a:rPr lang="zh-CN" altLang="en-US" sz="2400" dirty="0">
                <a:latin typeface="等线" panose="02010600030101010101" pitchFamily="2" charset="-122"/>
                <a:ea typeface="等线" panose="02010600030101010101" pitchFamily="2" charset="-122"/>
                <a:cs typeface="等线" panose="02010600030101010101" pitchFamily="2" charset="-122"/>
              </a:rPr>
              <a:t>和</a:t>
            </a:r>
            <a:r>
              <a:rPr lang="en-US" altLang="zh-CN" sz="2400" dirty="0">
                <a:latin typeface="等线" panose="02010600030101010101" pitchFamily="2" charset="-122"/>
                <a:ea typeface="等线" panose="02010600030101010101" pitchFamily="2" charset="-122"/>
                <a:cs typeface="等线" panose="02010600030101010101" pitchFamily="2" charset="-122"/>
              </a:rPr>
              <a:t>5</a:t>
            </a:r>
            <a:r>
              <a:rPr lang="en-US" altLang="zh-CN" sz="2400" dirty="0">
                <a:latin typeface="等线" panose="02010600030101010101" pitchFamily="2" charset="-122"/>
                <a:ea typeface="等线" panose="02010600030101010101" pitchFamily="2" charset="-122"/>
                <a:cs typeface="等线" panose="02010600030101010101" pitchFamily="2" charset="-122"/>
              </a:rPr>
              <a:t>G</a:t>
            </a:r>
            <a:r>
              <a:rPr lang="zh-CN" altLang="en-US" sz="2400" dirty="0">
                <a:latin typeface="等线" panose="02010600030101010101" pitchFamily="2" charset="-122"/>
                <a:ea typeface="等线" panose="02010600030101010101" pitchFamily="2" charset="-122"/>
                <a:cs typeface="等线" panose="02010600030101010101" pitchFamily="2" charset="-122"/>
              </a:rPr>
              <a:t>的语音与数据业务，支持接收语音呼叫和</a:t>
            </a:r>
            <a:r>
              <a:rPr lang="en-US" altLang="zh-CN" sz="2400" dirty="0">
                <a:latin typeface="等线" panose="02010600030101010101" pitchFamily="2" charset="-122"/>
                <a:ea typeface="等线" panose="02010600030101010101" pitchFamily="2" charset="-122"/>
                <a:cs typeface="等线" panose="02010600030101010101" pitchFamily="2" charset="-122"/>
              </a:rPr>
              <a:t>SMS</a:t>
            </a:r>
            <a:r>
              <a:rPr lang="zh-CN" altLang="en-US" sz="2400" dirty="0">
                <a:latin typeface="等线" panose="02010600030101010101" pitchFamily="2" charset="-122"/>
                <a:ea typeface="等线" panose="02010600030101010101" pitchFamily="2" charset="-122"/>
                <a:cs typeface="等线" panose="02010600030101010101" pitchFamily="2" charset="-122"/>
              </a:rPr>
              <a:t>短信，支持数据存储共享和进程间通信消息机制，为地理位置服务（如</a:t>
            </a:r>
            <a:r>
              <a:rPr lang="en-US" altLang="zh-CN" sz="2400" dirty="0">
                <a:latin typeface="等线" panose="02010600030101010101" pitchFamily="2" charset="-122"/>
                <a:ea typeface="等线" panose="02010600030101010101" pitchFamily="2" charset="-122"/>
                <a:cs typeface="等线" panose="02010600030101010101" pitchFamily="2" charset="-122"/>
              </a:rPr>
              <a:t>GPS</a:t>
            </a:r>
            <a:r>
              <a:rPr lang="zh-CN" altLang="en-US" sz="2400" dirty="0">
                <a:latin typeface="等线" panose="02010600030101010101" pitchFamily="2" charset="-122"/>
                <a:ea typeface="等线" panose="02010600030101010101" pitchFamily="2" charset="-122"/>
                <a:cs typeface="等线" panose="02010600030101010101" pitchFamily="2" charset="-122"/>
              </a:rPr>
              <a:t>）、谷歌地图服务提供易于使用的</a:t>
            </a:r>
            <a:r>
              <a:rPr lang="en-US" altLang="zh-CN" sz="2400" dirty="0">
                <a:latin typeface="等线" panose="02010600030101010101" pitchFamily="2" charset="-122"/>
                <a:ea typeface="等线" panose="02010600030101010101" pitchFamily="2" charset="-122"/>
                <a:cs typeface="等线" panose="02010600030101010101" pitchFamily="2" charset="-122"/>
              </a:rPr>
              <a:t>API</a:t>
            </a:r>
            <a:r>
              <a:rPr lang="zh-CN" altLang="en-US" sz="2400" dirty="0">
                <a:latin typeface="等线" panose="02010600030101010101" pitchFamily="2" charset="-122"/>
                <a:ea typeface="等线" panose="02010600030101010101" pitchFamily="2" charset="-122"/>
                <a:cs typeface="等线" panose="02010600030101010101" pitchFamily="2" charset="-122"/>
              </a:rPr>
              <a:t>函数库</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lvl="1" eaLnBrk="1" hangingPunct="1">
              <a:lnSpc>
                <a:spcPct val="80000"/>
              </a:lnSpc>
            </a:pP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lvl="1" eaLnBrk="1" hangingPunct="1">
              <a:lnSpc>
                <a:spcPct val="80000"/>
              </a:lnSpc>
            </a:pPr>
            <a:r>
              <a:rPr lang="en-US" altLang="zh-CN" sz="2400" dirty="0">
                <a:latin typeface="等线" panose="02010600030101010101" pitchFamily="2" charset="-122"/>
                <a:ea typeface="等线" panose="02010600030101010101" pitchFamily="2" charset="-122"/>
                <a:cs typeface="等线" panose="02010600030101010101" pitchFamily="2" charset="-122"/>
              </a:rPr>
              <a:t>Android </a:t>
            </a:r>
            <a:r>
              <a:rPr lang="zh-CN" altLang="en-US" sz="2400" dirty="0">
                <a:latin typeface="等线" panose="02010600030101010101" pitchFamily="2" charset="-122"/>
                <a:ea typeface="等线" panose="02010600030101010101" pitchFamily="2" charset="-122"/>
                <a:cs typeface="等线" panose="02010600030101010101" pitchFamily="2" charset="-122"/>
              </a:rPr>
              <a:t>系统提供了访问硬件的</a:t>
            </a:r>
            <a:r>
              <a:rPr lang="en-US" altLang="zh-CN" sz="2400" dirty="0">
                <a:latin typeface="等线" panose="02010600030101010101" pitchFamily="2" charset="-122"/>
                <a:ea typeface="等线" panose="02010600030101010101" pitchFamily="2" charset="-122"/>
                <a:cs typeface="等线" panose="02010600030101010101" pitchFamily="2" charset="-122"/>
              </a:rPr>
              <a:t> API </a:t>
            </a:r>
            <a:r>
              <a:rPr lang="zh-CN" altLang="en-US" sz="2400" dirty="0">
                <a:latin typeface="等线" panose="02010600030101010101" pitchFamily="2" charset="-122"/>
                <a:ea typeface="等线" panose="02010600030101010101" pitchFamily="2" charset="-122"/>
                <a:cs typeface="等线" panose="02010600030101010101" pitchFamily="2" charset="-122"/>
              </a:rPr>
              <a:t>函数库，用来简化摄像头、</a:t>
            </a:r>
            <a:r>
              <a:rPr lang="en-US" altLang="zh-CN" sz="2400" dirty="0">
                <a:latin typeface="等线" panose="02010600030101010101" pitchFamily="2" charset="-122"/>
                <a:ea typeface="等线" panose="02010600030101010101" pitchFamily="2" charset="-122"/>
                <a:cs typeface="等线" panose="02010600030101010101" pitchFamily="2" charset="-122"/>
              </a:rPr>
              <a:t>GPS </a:t>
            </a:r>
            <a:r>
              <a:rPr lang="zh-CN" altLang="en-US" sz="2400" dirty="0">
                <a:latin typeface="等线" panose="02010600030101010101" pitchFamily="2" charset="-122"/>
                <a:ea typeface="等线" panose="02010600030101010101" pitchFamily="2" charset="-122"/>
                <a:cs typeface="等线" panose="02010600030101010101" pitchFamily="2" charset="-122"/>
              </a:rPr>
              <a:t>等硬件的访问</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p:txBody>
      </p:sp>
      <p:pic>
        <p:nvPicPr>
          <p:cNvPr id="7" name="Picture 5" descr="Google-Nexus-One-0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148" y="1962657"/>
            <a:ext cx="40386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1.3</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特征</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67110" y="1962657"/>
            <a:ext cx="82296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等线" panose="02010600030101010101" pitchFamily="2" charset="-122"/>
                <a:ea typeface="等线" panose="02010600030101010101" pitchFamily="2" charset="-122"/>
              </a:rPr>
              <a:t>在内存和进程管理方面，</a:t>
            </a:r>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具有自己的运行时和虚拟机。为了保证高优先级进程和与用户交互的进程具有较快的响应速度，</a:t>
            </a:r>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允许停止或终止低优先级的进程，以释放被占用的系统资源</a:t>
            </a:r>
            <a:endParaRPr lang="zh-CN" altLang="en-US" dirty="0">
              <a:latin typeface="等线" panose="02010600030101010101" pitchFamily="2" charset="-122"/>
              <a:ea typeface="等线" panose="02010600030101010101" pitchFamily="2" charset="-122"/>
            </a:endParaRPr>
          </a:p>
          <a:p>
            <a:pPr lvl="1"/>
            <a:r>
              <a:rPr lang="zh-CN" altLang="en-US" dirty="0">
                <a:latin typeface="等线" panose="02010600030101010101" pitchFamily="2" charset="-122"/>
                <a:ea typeface="等线" panose="02010600030101010101" pitchFamily="2" charset="-122"/>
              </a:rPr>
              <a:t>在界面设计上，</a:t>
            </a:r>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提供了丰富的界面控件，便于用户调用，加快了界面开发速度，并确保了平台的一致性</a:t>
            </a:r>
            <a:endParaRPr lang="zh-CN" altLang="en-US" dirty="0">
              <a:latin typeface="等线" panose="02010600030101010101" pitchFamily="2" charset="-122"/>
              <a:ea typeface="等线" panose="02010600030101010101" pitchFamily="2" charset="-122"/>
            </a:endParaRPr>
          </a:p>
          <a:p>
            <a:pPr lvl="1"/>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提供了轻量级的进程间通讯机制</a:t>
            </a:r>
            <a:r>
              <a:rPr lang="en-US" altLang="zh-CN" dirty="0">
                <a:latin typeface="等线" panose="02010600030101010101" pitchFamily="2" charset="-122"/>
                <a:ea typeface="等线" panose="02010600030101010101" pitchFamily="2" charset="-122"/>
              </a:rPr>
              <a:t>Intent</a:t>
            </a:r>
            <a:r>
              <a:rPr lang="zh-CN" altLang="en-US" dirty="0">
                <a:latin typeface="等线" panose="02010600030101010101" pitchFamily="2" charset="-122"/>
                <a:ea typeface="等线" panose="02010600030101010101" pitchFamily="2" charset="-122"/>
              </a:rPr>
              <a:t>，使跨进程组件通信和发送系统级广播成为可能</a:t>
            </a:r>
            <a:endParaRPr lang="zh-CN" altLang="en-US" dirty="0">
              <a:latin typeface="等线" panose="02010600030101010101" pitchFamily="2" charset="-122"/>
              <a:ea typeface="等线" panose="02010600030101010101" pitchFamily="2" charset="-122"/>
            </a:endParaRPr>
          </a:p>
          <a:p>
            <a:pPr lvl="1"/>
            <a:endParaRPr lang="zh-CN" altLang="en-US"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1.3</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特征</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67110" y="1962657"/>
            <a:ext cx="82296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提供了无用户界面、长时间后台运行的组件</a:t>
            </a:r>
            <a:r>
              <a:rPr lang="en-US" altLang="zh-CN" dirty="0">
                <a:latin typeface="等线" panose="02010600030101010101" pitchFamily="2" charset="-122"/>
                <a:ea typeface="等线" panose="02010600030101010101" pitchFamily="2" charset="-122"/>
              </a:rPr>
              <a:t>Service</a:t>
            </a:r>
            <a:r>
              <a:rPr lang="zh-CN" altLang="en-US" dirty="0">
                <a:latin typeface="等线" panose="02010600030101010101" pitchFamily="2" charset="-122"/>
                <a:ea typeface="等线" panose="02010600030101010101" pitchFamily="2" charset="-122"/>
              </a:rPr>
              <a:t>。虽然</a:t>
            </a:r>
            <a:r>
              <a:rPr lang="en-US" altLang="zh-CN" dirty="0">
                <a:latin typeface="等线" panose="02010600030101010101" pitchFamily="2" charset="-122"/>
                <a:ea typeface="等线" panose="02010600030101010101" pitchFamily="2" charset="-122"/>
              </a:rPr>
              <a:t> Android </a:t>
            </a:r>
            <a:r>
              <a:rPr lang="zh-CN" altLang="en-US" dirty="0">
                <a:latin typeface="等线" panose="02010600030101010101" pitchFamily="2" charset="-122"/>
                <a:ea typeface="等线" panose="02010600030101010101" pitchFamily="2" charset="-122"/>
              </a:rPr>
              <a:t>是多任务系统，但受限于屏幕尺寸，同一时刻仅允许一个应用程序在前台运行</a:t>
            </a:r>
            <a:endParaRPr lang="zh-CN" altLang="en-US" dirty="0">
              <a:latin typeface="等线" panose="02010600030101010101" pitchFamily="2" charset="-122"/>
              <a:ea typeface="等线" panose="02010600030101010101" pitchFamily="2" charset="-122"/>
            </a:endParaRPr>
          </a:p>
          <a:p>
            <a:pPr lvl="1"/>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支持高效、快速的数据存储方式，包括</a:t>
            </a:r>
            <a:r>
              <a:rPr lang="en-US" altLang="zh-CN" dirty="0">
                <a:latin typeface="等线" panose="02010600030101010101" pitchFamily="2" charset="-122"/>
                <a:ea typeface="等线" panose="02010600030101010101" pitchFamily="2" charset="-122"/>
              </a:rPr>
              <a:t> SharedPreferences</a:t>
            </a:r>
            <a:r>
              <a:rPr lang="zh-CN" altLang="en-US" dirty="0">
                <a:latin typeface="等线" panose="02010600030101010101" pitchFamily="2" charset="-122"/>
                <a:ea typeface="等线" panose="02010600030101010101" pitchFamily="2" charset="-122"/>
              </a:rPr>
              <a:t>、文件存储和轻量级关系数据库</a:t>
            </a:r>
            <a:r>
              <a:rPr lang="en-US" altLang="zh-CN" dirty="0">
                <a:latin typeface="等线" panose="02010600030101010101" pitchFamily="2" charset="-122"/>
                <a:ea typeface="等线" panose="02010600030101010101" pitchFamily="2" charset="-122"/>
              </a:rPr>
              <a:t> SQLite</a:t>
            </a:r>
            <a:r>
              <a:rPr lang="zh-CN" altLang="en-US" dirty="0">
                <a:latin typeface="等线" panose="02010600030101010101" pitchFamily="2" charset="-122"/>
                <a:ea typeface="等线" panose="02010600030101010101" pitchFamily="2" charset="-122"/>
              </a:rPr>
              <a:t>。应用程序可以选择适合的方法进行数据保存和访问</a:t>
            </a:r>
            <a:endParaRPr lang="zh-CN" altLang="en-US" dirty="0">
              <a:latin typeface="等线" panose="02010600030101010101" pitchFamily="2" charset="-122"/>
              <a:ea typeface="等线" panose="02010600030101010101" pitchFamily="2" charset="-122"/>
            </a:endParaRPr>
          </a:p>
          <a:p>
            <a:pPr lvl="1"/>
            <a:endParaRPr lang="zh-CN" altLang="en-US"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1.3</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10" name="Rectangle 7"/>
          <p:cNvSpPr>
            <a:spLocks noChangeArrowheads="1"/>
          </p:cNvSpPr>
          <p:nvPr/>
        </p:nvSpPr>
        <p:spPr bwMode="auto">
          <a:xfrm>
            <a:off x="1208395" y="142052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楷体_GB2312" pitchFamily="1" charset="-122"/>
              </a:defRPr>
            </a:lvl1pPr>
            <a:lvl2pPr marL="742950" indent="-285750" eaLnBrk="0" hangingPunct="0">
              <a:defRPr sz="2400">
                <a:solidFill>
                  <a:schemeClr val="tx1"/>
                </a:solidFill>
                <a:latin typeface="Arial" panose="020B0604020202020204" pitchFamily="34" charset="0"/>
                <a:ea typeface="楷体_GB2312" pitchFamily="1" charset="-122"/>
              </a:defRPr>
            </a:lvl2pPr>
            <a:lvl3pPr marL="1143000" indent="-228600" eaLnBrk="0" hangingPunct="0">
              <a:defRPr sz="2400">
                <a:solidFill>
                  <a:schemeClr val="tx1"/>
                </a:solidFill>
                <a:latin typeface="Arial" panose="020B0604020202020204" pitchFamily="34" charset="0"/>
                <a:ea typeface="楷体_GB2312" pitchFamily="1" charset="-122"/>
              </a:defRPr>
            </a:lvl3pPr>
            <a:lvl4pPr marL="1600200" indent="-228600" eaLnBrk="0" hangingPunct="0">
              <a:defRPr sz="2400">
                <a:solidFill>
                  <a:schemeClr val="tx1"/>
                </a:solidFill>
                <a:latin typeface="Arial" panose="020B0604020202020204" pitchFamily="34" charset="0"/>
                <a:ea typeface="楷体_GB2312" pitchFamily="1" charset="-122"/>
              </a:defRPr>
            </a:lvl4pPr>
            <a:lvl5pPr marL="2057400" indent="-228600" eaLnBrk="0" hangingPunct="0">
              <a:defRPr sz="2400">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9pPr>
          </a:lstStyle>
          <a:p>
            <a:pPr eaLnBrk="1" hangingPunct="1"/>
            <a:endParaRPr lang="zh-CN" altLang="en-US"/>
          </a:p>
        </p:txBody>
      </p:sp>
      <p:sp>
        <p:nvSpPr>
          <p:cNvPr id="11" name="Rectangle 3"/>
          <p:cNvSpPr txBox="1">
            <a:spLocks noChangeArrowheads="1"/>
          </p:cNvSpPr>
          <p:nvPr/>
        </p:nvSpPr>
        <p:spPr bwMode="auto">
          <a:xfrm>
            <a:off x="919470" y="1606806"/>
            <a:ext cx="2971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楷体_GB2312" pitchFamily="1" charset="-122"/>
              </a:defRPr>
            </a:lvl1pPr>
            <a:lvl2pPr marL="669925" indent="-325755" eaLnBrk="0" hangingPunct="0">
              <a:defRPr sz="2400">
                <a:solidFill>
                  <a:schemeClr val="tx1"/>
                </a:solidFill>
                <a:latin typeface="Arial" panose="020B0604020202020204" pitchFamily="34" charset="0"/>
                <a:ea typeface="楷体_GB2312" pitchFamily="1" charset="-122"/>
              </a:defRPr>
            </a:lvl2pPr>
            <a:lvl3pPr marL="1143000" indent="-228600" eaLnBrk="0" hangingPunct="0">
              <a:defRPr sz="2400">
                <a:solidFill>
                  <a:schemeClr val="tx1"/>
                </a:solidFill>
                <a:latin typeface="Arial" panose="020B0604020202020204" pitchFamily="34" charset="0"/>
                <a:ea typeface="楷体_GB2312" pitchFamily="1" charset="-122"/>
              </a:defRPr>
            </a:lvl3pPr>
            <a:lvl4pPr marL="1600200" indent="-228600" eaLnBrk="0" hangingPunct="0">
              <a:defRPr sz="2400">
                <a:solidFill>
                  <a:schemeClr val="tx1"/>
                </a:solidFill>
                <a:latin typeface="Arial" panose="020B0604020202020204" pitchFamily="34" charset="0"/>
                <a:ea typeface="楷体_GB2312" pitchFamily="1" charset="-122"/>
              </a:defRPr>
            </a:lvl4pPr>
            <a:lvl5pPr marL="2057400" indent="-228600" eaLnBrk="0" hangingPunct="0">
              <a:defRPr sz="2400">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楷体_GB2312" pitchFamily="1" charset="-122"/>
              </a:defRPr>
            </a:lvl9pPr>
          </a:lstStyle>
          <a:p>
            <a:pPr eaLnBrk="1" hangingPunct="1">
              <a:spcBef>
                <a:spcPct val="20000"/>
              </a:spcBef>
              <a:buClr>
                <a:schemeClr val="accent1"/>
              </a:buClr>
              <a:buSzPct val="65000"/>
            </a:pP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r>
              <a:rPr lang="zh-CN" altLang="en-US" sz="2800" dirty="0">
                <a:latin typeface="等线" panose="02010600030101010101" pitchFamily="2" charset="-122"/>
                <a:ea typeface="等线" panose="02010600030101010101" pitchFamily="2" charset="-122"/>
              </a:rPr>
              <a:t>体系分为四层：</a:t>
            </a: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Linux</a:t>
            </a:r>
            <a:r>
              <a:rPr lang="zh-CN" altLang="en-US" sz="2800" dirty="0">
                <a:latin typeface="等线" panose="02010600030101010101" pitchFamily="2" charset="-122"/>
                <a:ea typeface="等线" panose="02010600030101010101" pitchFamily="2" charset="-122"/>
              </a:rPr>
              <a:t>内核</a:t>
            </a: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r>
              <a:rPr lang="en-US" altLang="zh-CN" sz="2800" dirty="0">
                <a:latin typeface="等线" panose="02010600030101010101" pitchFamily="2" charset="-122"/>
                <a:ea typeface="等线" panose="02010600030101010101" pitchFamily="2" charset="-122"/>
              </a:rPr>
              <a:t>2</a:t>
            </a:r>
            <a:r>
              <a:rPr lang="zh-CN" altLang="en-US" sz="2800" dirty="0">
                <a:latin typeface="等线" panose="02010600030101010101" pitchFamily="2" charset="-122"/>
                <a:ea typeface="等线" panose="02010600030101010101" pitchFamily="2" charset="-122"/>
              </a:rPr>
              <a:t>、中间件层</a:t>
            </a: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r>
              <a:rPr lang="en-US" altLang="zh-CN" sz="2800" dirty="0">
                <a:latin typeface="等线" panose="02010600030101010101" pitchFamily="2" charset="-122"/>
                <a:ea typeface="等线" panose="02010600030101010101" pitchFamily="2" charset="-122"/>
              </a:rPr>
              <a:t>3</a:t>
            </a:r>
            <a:r>
              <a:rPr lang="zh-CN" altLang="en-US" sz="2800" dirty="0">
                <a:latin typeface="等线" panose="02010600030101010101" pitchFamily="2" charset="-122"/>
                <a:ea typeface="等线" panose="02010600030101010101" pitchFamily="2" charset="-122"/>
              </a:rPr>
              <a:t>、程序框架层</a:t>
            </a:r>
            <a:endParaRPr lang="en-US" altLang="zh-CN" sz="2800" dirty="0">
              <a:latin typeface="等线" panose="02010600030101010101" pitchFamily="2" charset="-122"/>
              <a:ea typeface="等线" panose="02010600030101010101" pitchFamily="2" charset="-122"/>
            </a:endParaRPr>
          </a:p>
          <a:p>
            <a:pPr eaLnBrk="1" hangingPunct="1">
              <a:spcBef>
                <a:spcPct val="20000"/>
              </a:spcBef>
              <a:buClr>
                <a:schemeClr val="accent1"/>
              </a:buClr>
              <a:buSzPct val="65000"/>
            </a:pPr>
            <a:r>
              <a:rPr lang="en-US" altLang="zh-CN" sz="2800" dirty="0">
                <a:latin typeface="等线" panose="02010600030101010101" pitchFamily="2" charset="-122"/>
                <a:ea typeface="等线" panose="02010600030101010101" pitchFamily="2" charset="-122"/>
              </a:rPr>
              <a:t>4</a:t>
            </a:r>
            <a:r>
              <a:rPr lang="zh-CN" altLang="en-US" sz="2800" dirty="0">
                <a:latin typeface="等线" panose="02010600030101010101" pitchFamily="2" charset="-122"/>
                <a:ea typeface="等线" panose="02010600030101010101" pitchFamily="2" charset="-122"/>
              </a:rPr>
              <a:t>、应用程序层</a:t>
            </a:r>
            <a:endParaRPr lang="en-US" altLang="zh-CN" sz="2800" dirty="0">
              <a:latin typeface="等线" panose="02010600030101010101" pitchFamily="2" charset="-122"/>
              <a:ea typeface="等线" panose="02010600030101010101" pitchFamily="2" charset="-122"/>
            </a:endParaRPr>
          </a:p>
          <a:p>
            <a:pPr lvl="1" eaLnBrk="1" hangingPunct="1">
              <a:spcBef>
                <a:spcPct val="20000"/>
              </a:spcBef>
              <a:buClr>
                <a:schemeClr val="accent2"/>
              </a:buClr>
              <a:buSzPct val="60000"/>
              <a:buFont typeface="Wingdings" panose="05000000000000000000" pitchFamily="2" charset="2"/>
              <a:buNone/>
            </a:pPr>
            <a:r>
              <a:rPr lang="zh-CN" altLang="en-US" dirty="0">
                <a:latin typeface="楷体_GB2312" pitchFamily="1" charset="-122"/>
              </a:rPr>
              <a:t>  </a:t>
            </a:r>
            <a:endParaRPr lang="zh-CN" altLang="en-US" sz="1600" dirty="0">
              <a:latin typeface="楷体_GB2312" pitchFamily="1" charset="-122"/>
              <a:ea typeface="宋体"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5951220" y="460375"/>
            <a:ext cx="5711825" cy="62820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8" name="内容占位符 2"/>
          <p:cNvSpPr txBox="1"/>
          <p:nvPr/>
        </p:nvSpPr>
        <p:spPr>
          <a:xfrm>
            <a:off x="1075055" y="1676400"/>
            <a:ext cx="8229600" cy="2336800"/>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2400"/>
              </a:lnSpc>
            </a:pPr>
            <a:r>
              <a:rPr lang="en-US" altLang="zh-CN" sz="3555" dirty="0">
                <a:latin typeface="等线" panose="02010600030101010101" pitchFamily="2" charset="-122"/>
                <a:ea typeface="等线" panose="02010600030101010101" pitchFamily="2" charset="-122"/>
              </a:rPr>
              <a:t>Linux</a:t>
            </a:r>
            <a:r>
              <a:rPr lang="zh-CN" altLang="en-US" sz="3555" dirty="0">
                <a:latin typeface="等线" panose="02010600030101010101" pitchFamily="2" charset="-122"/>
                <a:ea typeface="等线" panose="02010600030101010101" pitchFamily="2" charset="-122"/>
              </a:rPr>
              <a:t>内核</a:t>
            </a:r>
            <a:endParaRPr lang="en-US" altLang="zh-CN" sz="3555" dirty="0">
              <a:latin typeface="等线" panose="02010600030101010101" pitchFamily="2" charset="-122"/>
              <a:ea typeface="等线" panose="02010600030101010101" pitchFamily="2" charset="-122"/>
            </a:endParaRPr>
          </a:p>
          <a:p>
            <a:pPr lvl="1" fontAlgn="auto">
              <a:lnSpc>
                <a:spcPct val="100000"/>
              </a:lnSpc>
            </a:pPr>
            <a:r>
              <a:rPr lang="en-US" altLang="zh-CN" dirty="0">
                <a:latin typeface="等线" panose="02010600030101010101" pitchFamily="2" charset="-122"/>
                <a:ea typeface="等线" panose="02010600030101010101" pitchFamily="2" charset="-122"/>
              </a:rPr>
              <a:t>Android </a:t>
            </a:r>
            <a:r>
              <a:rPr lang="zh-CN" altLang="en-US" dirty="0">
                <a:latin typeface="等线" panose="02010600030101010101" pitchFamily="2" charset="-122"/>
                <a:ea typeface="等线" panose="02010600030101010101" pitchFamily="2" charset="-122"/>
              </a:rPr>
              <a:t>平台的底层使用</a:t>
            </a:r>
            <a:r>
              <a:rPr lang="en-US" altLang="zh-CN" dirty="0">
                <a:latin typeface="等线" panose="02010600030101010101" pitchFamily="2" charset="-122"/>
                <a:ea typeface="等线" panose="02010600030101010101" pitchFamily="2" charset="-122"/>
              </a:rPr>
              <a:t> Linux </a:t>
            </a:r>
            <a:r>
              <a:rPr lang="zh-CN" altLang="en-US" dirty="0">
                <a:latin typeface="等线" panose="02010600030101010101" pitchFamily="2" charset="-122"/>
                <a:ea typeface="等线" panose="02010600030101010101" pitchFamily="2" charset="-122"/>
              </a:rPr>
              <a:t>内核，作为硬件与其他软件组件之间的抽象层。</a:t>
            </a:r>
            <a:endParaRPr lang="zh-CN" altLang="en-US" dirty="0">
              <a:latin typeface="等线" panose="02010600030101010101" pitchFamily="2" charset="-122"/>
              <a:ea typeface="等线" panose="02010600030101010101" pitchFamily="2" charset="-122"/>
            </a:endParaRPr>
          </a:p>
          <a:p>
            <a:pPr lvl="1" fontAlgn="auto">
              <a:lnSpc>
                <a:spcPct val="100000"/>
              </a:lnSpc>
            </a:pPr>
            <a:r>
              <a:rPr lang="zh-CN" altLang="en-US" dirty="0">
                <a:latin typeface="等线" panose="02010600030101010101" pitchFamily="2" charset="-122"/>
                <a:ea typeface="等线" panose="02010600030101010101" pitchFamily="2" charset="-122"/>
              </a:rPr>
              <a:t>提供了安全机制、内存管理、进程管理、网络协议栈、电源管理和驱动程序等功能。</a:t>
            </a:r>
            <a:endParaRPr lang="zh-CN" altLang="en-US" dirty="0">
              <a:latin typeface="等线" panose="02010600030101010101" pitchFamily="2" charset="-122"/>
              <a:ea typeface="等线" panose="02010600030101010101" pitchFamily="2" charset="-122"/>
            </a:endParaRPr>
          </a:p>
          <a:p>
            <a:pPr lvl="1" fontAlgn="auto">
              <a:lnSpc>
                <a:spcPct val="100000"/>
              </a:lnSpc>
            </a:pPr>
            <a:r>
              <a:rPr lang="zh-CN" altLang="en-US" dirty="0">
                <a:latin typeface="等线" panose="02010600030101010101" pitchFamily="2" charset="-122"/>
                <a:ea typeface="等线" panose="02010600030101010101" pitchFamily="2" charset="-122"/>
              </a:rPr>
              <a:t>驱动程序包括</a:t>
            </a:r>
            <a:r>
              <a:rPr lang="en-US" altLang="zh-CN" dirty="0">
                <a:latin typeface="等线" panose="02010600030101010101" pitchFamily="2" charset="-122"/>
                <a:ea typeface="等线" panose="02010600030101010101" pitchFamily="2" charset="-122"/>
              </a:rPr>
              <a:t> Wi-Fi</a:t>
            </a:r>
            <a:r>
              <a:rPr lang="zh-CN" altLang="en-US" dirty="0">
                <a:latin typeface="等线" panose="02010600030101010101" pitchFamily="2" charset="-122"/>
                <a:ea typeface="等线" panose="02010600030101010101" pitchFamily="2" charset="-122"/>
              </a:rPr>
              <a:t>、音频、显示、摄像头、闪存、</a:t>
            </a:r>
            <a:r>
              <a:rPr lang="en-US" altLang="zh-CN" dirty="0">
                <a:latin typeface="等线" panose="02010600030101010101" pitchFamily="2" charset="-122"/>
                <a:ea typeface="等线" panose="02010600030101010101" pitchFamily="2" charset="-122"/>
              </a:rPr>
              <a:t>Binder</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IPC</a:t>
            </a:r>
            <a:r>
              <a:rPr lang="zh-CN" altLang="en-US" dirty="0">
                <a:latin typeface="等线" panose="02010600030101010101" pitchFamily="2" charset="-122"/>
                <a:ea typeface="等线" panose="02010600030101010101" pitchFamily="2" charset="-122"/>
              </a:rPr>
              <a:t>）和键盘等设备的驱动。</a:t>
            </a:r>
            <a:endParaRPr lang="zh-CN" altLang="en-US" dirty="0">
              <a:latin typeface="等线" panose="02010600030101010101" pitchFamily="2" charset="-122"/>
              <a:ea typeface="等线" panose="02010600030101010101" pitchFamily="2" charset="-122"/>
            </a:endParaRPr>
          </a:p>
          <a:p>
            <a:pPr lvl="3">
              <a:lnSpc>
                <a:spcPct val="150000"/>
              </a:lnSpc>
              <a:buFont typeface="Wingdings" panose="05000000000000000000" pitchFamily="2" charset="2"/>
              <a:buNone/>
            </a:pPr>
            <a:endParaRPr lang="en-US" altLang="zh-CN"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indent="0" algn="l" fontAlgn="auto"/>
            <a:r>
              <a:rPr lang="en-US" altLang="zh-CN" sz="6000" dirty="0">
                <a:ln>
                  <a:solidFill>
                    <a:srgbClr val="383987"/>
                  </a:solidFill>
                </a:ln>
                <a:noFill/>
                <a:latin typeface="Agency FB" panose="020B0503020202020204" charset="0"/>
                <a:sym typeface="+mn-ea"/>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2179320" y="4166870"/>
            <a:ext cx="8281670" cy="20948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10" name="Rectangle 3"/>
          <p:cNvSpPr txBox="1">
            <a:spLocks noChangeArrowheads="1"/>
          </p:cNvSpPr>
          <p:nvPr/>
        </p:nvSpPr>
        <p:spPr>
          <a:xfrm>
            <a:off x="1740851" y="1765226"/>
            <a:ext cx="8229600" cy="5334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pPr>
            <a:r>
              <a:rPr lang="zh-CN" altLang="en-US" dirty="0">
                <a:latin typeface="等线" panose="02010600030101010101" pitchFamily="2" charset="-122"/>
                <a:ea typeface="等线" panose="02010600030101010101" pitchFamily="2" charset="-122"/>
              </a:rPr>
              <a:t>中间件层：核心函数库位于</a:t>
            </a:r>
            <a:r>
              <a:rPr lang="en-US" altLang="zh-CN" dirty="0">
                <a:latin typeface="等线" panose="02010600030101010101" pitchFamily="2" charset="-122"/>
                <a:ea typeface="等线" panose="02010600030101010101" pitchFamily="2" charset="-122"/>
              </a:rPr>
              <a:t> Linux </a:t>
            </a:r>
            <a:r>
              <a:rPr lang="zh-CN" altLang="en-US" dirty="0">
                <a:latin typeface="等线" panose="02010600030101010101" pitchFamily="2" charset="-122"/>
                <a:ea typeface="等线" panose="02010600030101010101" pitchFamily="2" charset="-122"/>
              </a:rPr>
              <a:t>内核之上，提供了一组基于</a:t>
            </a:r>
            <a:r>
              <a:rPr lang="en-US" altLang="zh-CN" dirty="0">
                <a:latin typeface="等线" panose="02010600030101010101" pitchFamily="2" charset="-122"/>
                <a:ea typeface="等线" panose="02010600030101010101" pitchFamily="2" charset="-122"/>
              </a:rPr>
              <a:t> C/C++ </a:t>
            </a:r>
            <a:r>
              <a:rPr lang="zh-CN" altLang="en-US" dirty="0">
                <a:latin typeface="等线" panose="02010600030101010101" pitchFamily="2" charset="-122"/>
                <a:ea typeface="等线" panose="02010600030101010101" pitchFamily="2" charset="-122"/>
              </a:rPr>
              <a:t>的函数库，可以通过应用程序框架调用这些函数库。</a:t>
            </a:r>
            <a:endParaRPr lang="zh-CN" altLang="en-US" dirty="0">
              <a:latin typeface="等线" panose="02010600030101010101" pitchFamily="2" charset="-122"/>
              <a:ea typeface="等线" panose="02010600030101010101" pitchFamily="2" charset="-122"/>
            </a:endParaRPr>
          </a:p>
          <a:p>
            <a:pPr fontAlgn="auto">
              <a:lnSpc>
                <a:spcPct val="100000"/>
              </a:lnSpc>
            </a:pPr>
            <a:r>
              <a:rPr lang="zh-CN" altLang="en-US" dirty="0">
                <a:latin typeface="等线" panose="02010600030101010101" pitchFamily="2" charset="-122"/>
                <a:ea typeface="等线" panose="02010600030101010101" pitchFamily="2" charset="-122"/>
              </a:rPr>
              <a:t>主要的函数库包括：</a:t>
            </a:r>
            <a:endParaRPr lang="zh-CN" altLang="en-US"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Surface Manager</a:t>
            </a:r>
            <a:r>
              <a:rPr lang="zh-CN" altLang="en-US" sz="1800" dirty="0">
                <a:latin typeface="等线" panose="02010600030101010101" pitchFamily="2" charset="-122"/>
                <a:ea typeface="等线" panose="02010600030101010101" pitchFamily="2" charset="-122"/>
              </a:rPr>
              <a:t>，支持显示子系统的访问，提供应用程序与</a:t>
            </a:r>
            <a:r>
              <a:rPr lang="en-US" altLang="zh-CN" sz="1800" dirty="0">
                <a:latin typeface="等线" panose="02010600030101010101" pitchFamily="2" charset="-122"/>
                <a:ea typeface="等线" panose="02010600030101010101" pitchFamily="2" charset="-122"/>
              </a:rPr>
              <a:t>2D</a:t>
            </a:r>
            <a:r>
              <a:rPr lang="zh-CN" altLang="en-US" sz="1800" dirty="0">
                <a:latin typeface="等线" panose="02010600030101010101" pitchFamily="2" charset="-122"/>
                <a:ea typeface="等线" panose="02010600030101010101" pitchFamily="2" charset="-122"/>
              </a:rPr>
              <a:t>、</a:t>
            </a:r>
            <a:r>
              <a:rPr lang="en-US" altLang="zh-CN" sz="1800" dirty="0">
                <a:latin typeface="等线" panose="02010600030101010101" pitchFamily="2" charset="-122"/>
                <a:ea typeface="等线" panose="02010600030101010101" pitchFamily="2" charset="-122"/>
              </a:rPr>
              <a:t>3D</a:t>
            </a:r>
            <a:r>
              <a:rPr lang="zh-CN" altLang="en-US" sz="1800" dirty="0">
                <a:latin typeface="等线" panose="02010600030101010101" pitchFamily="2" charset="-122"/>
                <a:ea typeface="等线" panose="02010600030101010101" pitchFamily="2" charset="-122"/>
              </a:rPr>
              <a:t>图像层的平滑连接</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Media Framework</a:t>
            </a:r>
            <a:r>
              <a:rPr lang="zh-CN" altLang="en-US" sz="1800" dirty="0">
                <a:latin typeface="等线" panose="02010600030101010101" pitchFamily="2" charset="-122"/>
                <a:ea typeface="等线" panose="02010600030101010101" pitchFamily="2" charset="-122"/>
              </a:rPr>
              <a:t>，实现音视频的播放和录制功能</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SQLite</a:t>
            </a:r>
            <a:r>
              <a:rPr lang="zh-CN" altLang="en-US" sz="1800" dirty="0">
                <a:latin typeface="等线" panose="02010600030101010101" pitchFamily="2" charset="-122"/>
                <a:ea typeface="等线" panose="02010600030101010101" pitchFamily="2" charset="-122"/>
              </a:rPr>
              <a:t>，轻量级的关系数据库引擎</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OpenGL ES</a:t>
            </a:r>
            <a:r>
              <a:rPr lang="zh-CN" altLang="en-US" sz="1800" dirty="0">
                <a:latin typeface="等线" panose="02010600030101010101" pitchFamily="2" charset="-122"/>
                <a:ea typeface="等线" panose="02010600030101010101" pitchFamily="2" charset="-122"/>
              </a:rPr>
              <a:t>，基于</a:t>
            </a:r>
            <a:r>
              <a:rPr lang="en-US" altLang="zh-CN" sz="1800" dirty="0">
                <a:latin typeface="等线" panose="02010600030101010101" pitchFamily="2" charset="-122"/>
                <a:ea typeface="等线" panose="02010600030101010101" pitchFamily="2" charset="-122"/>
              </a:rPr>
              <a:t>3D</a:t>
            </a:r>
            <a:r>
              <a:rPr lang="zh-CN" altLang="en-US" sz="1800" dirty="0">
                <a:latin typeface="等线" panose="02010600030101010101" pitchFamily="2" charset="-122"/>
                <a:ea typeface="等线" panose="02010600030101010101" pitchFamily="2" charset="-122"/>
              </a:rPr>
              <a:t>图像加速</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err="1">
                <a:latin typeface="等线" panose="02010600030101010101" pitchFamily="2" charset="-122"/>
                <a:ea typeface="等线" panose="02010600030101010101" pitchFamily="2" charset="-122"/>
              </a:rPr>
              <a:t>FreeType</a:t>
            </a:r>
            <a:r>
              <a:rPr lang="zh-CN" altLang="en-US" sz="1800" dirty="0">
                <a:latin typeface="等线" panose="02010600030101010101" pitchFamily="2" charset="-122"/>
                <a:ea typeface="等线" panose="02010600030101010101" pitchFamily="2" charset="-122"/>
              </a:rPr>
              <a:t>，位图与矢量字体渲染</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err="1">
                <a:latin typeface="等线" panose="02010600030101010101" pitchFamily="2" charset="-122"/>
                <a:ea typeface="等线" panose="02010600030101010101" pitchFamily="2" charset="-122"/>
              </a:rPr>
              <a:t>WebKit</a:t>
            </a:r>
            <a:r>
              <a:rPr lang="zh-CN" altLang="en-US" sz="1800" dirty="0">
                <a:latin typeface="等线" panose="02010600030101010101" pitchFamily="2" charset="-122"/>
                <a:ea typeface="等线" panose="02010600030101010101" pitchFamily="2" charset="-122"/>
              </a:rPr>
              <a:t>，</a:t>
            </a:r>
            <a:r>
              <a:rPr lang="en-US" altLang="zh-CN" sz="1800" dirty="0">
                <a:latin typeface="等线" panose="02010600030101010101" pitchFamily="2" charset="-122"/>
                <a:ea typeface="等线" panose="02010600030101010101" pitchFamily="2" charset="-122"/>
              </a:rPr>
              <a:t>Web</a:t>
            </a:r>
            <a:r>
              <a:rPr lang="zh-CN" altLang="en-US" sz="1800" dirty="0">
                <a:latin typeface="等线" panose="02010600030101010101" pitchFamily="2" charset="-122"/>
                <a:ea typeface="等线" panose="02010600030101010101" pitchFamily="2" charset="-122"/>
              </a:rPr>
              <a:t>浏览器引擎</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SGL,2D</a:t>
            </a:r>
            <a:r>
              <a:rPr lang="zh-CN" altLang="en-US" sz="1800" dirty="0">
                <a:latin typeface="等线" panose="02010600030101010101" pitchFamily="2" charset="-122"/>
                <a:ea typeface="等线" panose="02010600030101010101" pitchFamily="2" charset="-122"/>
              </a:rPr>
              <a:t>图像引擎</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a:latin typeface="等线" panose="02010600030101010101" pitchFamily="2" charset="-122"/>
                <a:ea typeface="等线" panose="02010600030101010101" pitchFamily="2" charset="-122"/>
              </a:rPr>
              <a:t>SSL</a:t>
            </a:r>
            <a:r>
              <a:rPr lang="zh-CN" altLang="en-US" sz="1800" dirty="0">
                <a:latin typeface="等线" panose="02010600030101010101" pitchFamily="2" charset="-122"/>
                <a:ea typeface="等线" panose="02010600030101010101" pitchFamily="2" charset="-122"/>
              </a:rPr>
              <a:t>，数据加密与安全传输的函数库</a:t>
            </a:r>
            <a:endParaRPr lang="en-US" altLang="zh-CN" sz="1800" dirty="0">
              <a:latin typeface="等线" panose="02010600030101010101" pitchFamily="2" charset="-122"/>
              <a:ea typeface="等线" panose="02010600030101010101" pitchFamily="2" charset="-122"/>
            </a:endParaRPr>
          </a:p>
          <a:p>
            <a:pPr lvl="1" fontAlgn="auto">
              <a:lnSpc>
                <a:spcPct val="100000"/>
              </a:lnSpc>
            </a:pPr>
            <a:r>
              <a:rPr lang="en-US" altLang="zh-CN" sz="1800" dirty="0" err="1">
                <a:latin typeface="等线" panose="02010600030101010101" pitchFamily="2" charset="-122"/>
                <a:ea typeface="等线" panose="02010600030101010101" pitchFamily="2" charset="-122"/>
              </a:rPr>
              <a:t>Libc</a:t>
            </a:r>
            <a:r>
              <a:rPr lang="zh-CN" altLang="en-US" sz="1800" dirty="0">
                <a:latin typeface="等线" panose="02010600030101010101" pitchFamily="2" charset="-122"/>
                <a:ea typeface="等线" panose="02010600030101010101" pitchFamily="2" charset="-122"/>
              </a:rPr>
              <a:t>，标准</a:t>
            </a:r>
            <a:r>
              <a:rPr lang="en-US" altLang="zh-CN" sz="1800" dirty="0">
                <a:latin typeface="等线" panose="02010600030101010101" pitchFamily="2" charset="-122"/>
                <a:ea typeface="等线" panose="02010600030101010101" pitchFamily="2" charset="-122"/>
              </a:rPr>
              <a:t>C</a:t>
            </a:r>
            <a:r>
              <a:rPr lang="zh-CN" altLang="en-US" sz="1800" dirty="0">
                <a:latin typeface="等线" panose="02010600030101010101" pitchFamily="2" charset="-122"/>
                <a:ea typeface="等线" panose="02010600030101010101" pitchFamily="2" charset="-122"/>
              </a:rPr>
              <a:t>运行库，</a:t>
            </a:r>
            <a:r>
              <a:rPr lang="en-US" altLang="zh-CN" sz="1800" dirty="0">
                <a:latin typeface="等线" panose="02010600030101010101" pitchFamily="2" charset="-122"/>
                <a:ea typeface="等线" panose="02010600030101010101" pitchFamily="2" charset="-122"/>
              </a:rPr>
              <a:t>Linux</a:t>
            </a:r>
            <a:r>
              <a:rPr lang="zh-CN" altLang="en-US" sz="1800" dirty="0">
                <a:latin typeface="等线" panose="02010600030101010101" pitchFamily="2" charset="-122"/>
                <a:ea typeface="等线" panose="02010600030101010101" pitchFamily="2" charset="-122"/>
              </a:rPr>
              <a:t>系统中底层应用程序开发接口</a:t>
            </a:r>
            <a:endParaRPr lang="en-US" altLang="zh-CN" sz="1800" dirty="0">
              <a:latin typeface="等线" panose="02010600030101010101" pitchFamily="2" charset="-122"/>
              <a:ea typeface="等线" panose="02010600030101010101" pitchFamily="2" charset="-122"/>
            </a:endParaRPr>
          </a:p>
          <a:p>
            <a:pPr lvl="3"/>
            <a:endParaRPr lang="zh-CN" altLang="en-US" sz="18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6407785" y="175895"/>
            <a:ext cx="4285615" cy="1604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688703" y="1635774"/>
            <a:ext cx="8229600" cy="5562600"/>
          </a:xfrm>
          <a:prstGeom prst="rect">
            <a:avLst/>
          </a:prstGeom>
          <a:ln>
            <a:noFill/>
            <a:miter lim="800000"/>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buNone/>
            </a:pPr>
            <a:r>
              <a:rPr lang="zh-CN" altLang="en-US" sz="3200" dirty="0">
                <a:latin typeface="等线" panose="02010600030101010101" pitchFamily="2" charset="-122"/>
                <a:ea typeface="等线" panose="02010600030101010101" pitchFamily="2" charset="-122"/>
              </a:rPr>
              <a:t>中间件层：</a:t>
            </a:r>
            <a:r>
              <a:rPr lang="en-US" altLang="zh-CN" sz="3200" dirty="0">
                <a:latin typeface="等线" panose="02010600030101010101" pitchFamily="2" charset="-122"/>
                <a:ea typeface="等线" panose="02010600030101010101" pitchFamily="2" charset="-122"/>
              </a:rPr>
              <a:t>Android</a:t>
            </a:r>
            <a:r>
              <a:rPr lang="zh-CN" altLang="en-US" sz="3200" dirty="0">
                <a:latin typeface="等线" panose="02010600030101010101" pitchFamily="2" charset="-122"/>
                <a:ea typeface="等线" panose="02010600030101010101" pitchFamily="2" charset="-122"/>
              </a:rPr>
              <a:t>运行时</a:t>
            </a:r>
            <a:endParaRPr lang="en-US" altLang="zh-CN" sz="3200" dirty="0">
              <a:latin typeface="等线" panose="02010600030101010101" pitchFamily="2" charset="-122"/>
              <a:ea typeface="等线" panose="02010600030101010101" pitchFamily="2" charset="-122"/>
            </a:endParaRPr>
          </a:p>
          <a:p>
            <a:pPr lvl="1" fontAlgn="auto">
              <a:lnSpc>
                <a:spcPct val="100000"/>
              </a:lnSpc>
            </a:pPr>
            <a:r>
              <a:rPr lang="zh-CN" altLang="en-US" sz="2000" dirty="0">
                <a:latin typeface="等线" panose="02010600030101010101" pitchFamily="2" charset="-122"/>
                <a:ea typeface="等线" panose="02010600030101010101" pitchFamily="2" charset="-122"/>
              </a:rPr>
              <a:t>核心库为程序开发人员提供了</a:t>
            </a:r>
            <a:r>
              <a:rPr lang="en-US" altLang="zh-CN" sz="2000" dirty="0">
                <a:latin typeface="等线" panose="02010600030101010101" pitchFamily="2" charset="-122"/>
                <a:ea typeface="等线" panose="02010600030101010101" pitchFamily="2" charset="-122"/>
              </a:rPr>
              <a:t>Android </a:t>
            </a:r>
            <a:r>
              <a:rPr lang="zh-CN" altLang="en-US" sz="2000" dirty="0">
                <a:latin typeface="等线" panose="02010600030101010101" pitchFamily="2" charset="-122"/>
                <a:ea typeface="等线" panose="02010600030101010101" pitchFamily="2" charset="-122"/>
              </a:rPr>
              <a:t>系统的特有函数功能和</a:t>
            </a:r>
            <a:r>
              <a:rPr lang="en-US" altLang="zh-CN" sz="2000" dirty="0">
                <a:latin typeface="等线" panose="02010600030101010101" pitchFamily="2" charset="-122"/>
                <a:ea typeface="等线" panose="02010600030101010101" pitchFamily="2" charset="-122"/>
              </a:rPr>
              <a:t>Java </a:t>
            </a:r>
            <a:r>
              <a:rPr lang="zh-CN" altLang="en-US" sz="2000" dirty="0">
                <a:latin typeface="等线" panose="02010600030101010101" pitchFamily="2" charset="-122"/>
                <a:ea typeface="等线" panose="02010600030101010101" pitchFamily="2" charset="-122"/>
              </a:rPr>
              <a:t>语言基本函数功能</a:t>
            </a:r>
            <a:endParaRPr lang="zh-CN" altLang="en-US" sz="2000" dirty="0">
              <a:latin typeface="等线" panose="02010600030101010101" pitchFamily="2" charset="-122"/>
              <a:ea typeface="等线" panose="02010600030101010101" pitchFamily="2" charset="-122"/>
            </a:endParaRPr>
          </a:p>
          <a:p>
            <a:pPr lvl="1" fontAlgn="auto">
              <a:lnSpc>
                <a:spcPct val="100000"/>
              </a:lnSpc>
            </a:pPr>
            <a:r>
              <a:rPr lang="en-US" altLang="zh-CN" sz="2000" dirty="0">
                <a:latin typeface="等线" panose="02010600030101010101" pitchFamily="2" charset="-122"/>
                <a:ea typeface="等线" panose="02010600030101010101" pitchFamily="2" charset="-122"/>
              </a:rPr>
              <a:t>ART</a:t>
            </a:r>
            <a:r>
              <a:rPr lang="zh-CN" altLang="zh-CN" sz="2000" dirty="0">
                <a:latin typeface="等线" panose="02010600030101010101" pitchFamily="2" charset="-122"/>
                <a:ea typeface="等线" panose="02010600030101010101" pitchFamily="2" charset="-122"/>
              </a:rPr>
              <a:t>虚拟机</a:t>
            </a:r>
            <a:r>
              <a:rPr lang="zh-CN" altLang="en-US" sz="2000" dirty="0">
                <a:latin typeface="等线" panose="02010600030101010101" pitchFamily="2" charset="-122"/>
                <a:ea typeface="等线" panose="02010600030101010101" pitchFamily="2" charset="-122"/>
              </a:rPr>
              <a:t>，采用</a:t>
            </a:r>
            <a:r>
              <a:rPr lang="en-US" altLang="zh-CN" sz="2000" dirty="0">
                <a:latin typeface="等线" panose="02010600030101010101" pitchFamily="2" charset="-122"/>
                <a:ea typeface="等线" panose="02010600030101010101" pitchFamily="2" charset="-122"/>
              </a:rPr>
              <a:t> Ahead of Time</a:t>
            </a:r>
            <a:r>
              <a:rPr lang="zh-CN" altLang="en-US"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AOT</a:t>
            </a:r>
            <a:r>
              <a:rPr lang="zh-CN" altLang="en-US" sz="2000" dirty="0">
                <a:latin typeface="等线" panose="02010600030101010101" pitchFamily="2" charset="-122"/>
                <a:ea typeface="等线" panose="02010600030101010101" pitchFamily="2" charset="-122"/>
              </a:rPr>
              <a:t>）技术，在应用程序安装时将程序代码转换为机器语言，从而加快启动速度，提高运行效率，减少电量消耗</a:t>
            </a:r>
            <a:r>
              <a:rPr lang="zh-CN" altLang="en-US" sz="2000" dirty="0">
                <a:latin typeface="等线" panose="02010600030101010101" pitchFamily="2" charset="-122"/>
                <a:ea typeface="等线" panose="02010600030101010101" pitchFamily="2" charset="-122"/>
              </a:rPr>
              <a:t>，提升系统流畅度。</a:t>
            </a: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949960"/>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2898140" y="4126230"/>
            <a:ext cx="6207760" cy="23234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687830"/>
            <a:ext cx="8458200" cy="4948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pPr>
            <a:r>
              <a:rPr lang="zh-CN" altLang="en-US" sz="3200" dirty="0">
                <a:latin typeface="等线" panose="02010600030101010101" pitchFamily="2" charset="-122"/>
                <a:ea typeface="等线" panose="02010600030101010101" pitchFamily="2" charset="-122"/>
              </a:rPr>
              <a:t>应用程序框架：提供</a:t>
            </a:r>
            <a:r>
              <a:rPr lang="en-US" altLang="zh-CN" sz="3200" dirty="0">
                <a:latin typeface="等线" panose="02010600030101010101" pitchFamily="2" charset="-122"/>
                <a:ea typeface="等线" panose="02010600030101010101" pitchFamily="2" charset="-122"/>
              </a:rPr>
              <a:t>Android</a:t>
            </a:r>
            <a:r>
              <a:rPr lang="zh-CN" altLang="en-US" sz="3200" dirty="0">
                <a:latin typeface="等线" panose="02010600030101010101" pitchFamily="2" charset="-122"/>
                <a:ea typeface="等线" panose="02010600030101010101" pitchFamily="2" charset="-122"/>
              </a:rPr>
              <a:t>平台基本的管理功能和组件重用机制</a:t>
            </a:r>
            <a:endParaRPr lang="zh-CN" altLang="en-US" sz="3200"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rPr>
              <a:t>Activity Manager</a:t>
            </a:r>
            <a:r>
              <a:rPr lang="zh-CN" altLang="en-US" dirty="0">
                <a:latin typeface="等线" panose="02010600030101010101" pitchFamily="2" charset="-122"/>
                <a:ea typeface="等线" panose="02010600030101010101" pitchFamily="2" charset="-122"/>
              </a:rPr>
              <a:t>，管理应用程序的生命周期</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rPr>
              <a:t>Windows Manager</a:t>
            </a:r>
            <a:r>
              <a:rPr lang="zh-CN" altLang="en-US" dirty="0">
                <a:latin typeface="等线" panose="02010600030101010101" pitchFamily="2" charset="-122"/>
                <a:ea typeface="等线" panose="02010600030101010101" pitchFamily="2" charset="-122"/>
              </a:rPr>
              <a:t>，启动应用程序的窗体</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rPr>
              <a:t>Content Provider</a:t>
            </a:r>
            <a:r>
              <a:rPr lang="zh-CN" altLang="en-US" dirty="0">
                <a:latin typeface="等线" panose="02010600030101010101" pitchFamily="2" charset="-122"/>
                <a:ea typeface="等线" panose="02010600030101010101" pitchFamily="2" charset="-122"/>
              </a:rPr>
              <a:t>，共享私有数据，实现跨进程的数据访问</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rPr>
              <a:t>Package Manager</a:t>
            </a:r>
            <a:r>
              <a:rPr lang="zh-CN" altLang="en-US" dirty="0">
                <a:latin typeface="等线" panose="02010600030101010101" pitchFamily="2" charset="-122"/>
                <a:ea typeface="等线" panose="02010600030101010101" pitchFamily="2" charset="-122"/>
              </a:rPr>
              <a:t>，管理安装在</a:t>
            </a:r>
            <a:r>
              <a:rPr lang="en-US" altLang="zh-CN" dirty="0">
                <a:latin typeface="等线" panose="02010600030101010101" pitchFamily="2" charset="-122"/>
                <a:ea typeface="等线" panose="02010600030101010101" pitchFamily="2" charset="-122"/>
              </a:rPr>
              <a:t>Android</a:t>
            </a:r>
            <a:r>
              <a:rPr lang="zh-CN" altLang="en-US" dirty="0">
                <a:latin typeface="等线" panose="02010600030101010101" pitchFamily="2" charset="-122"/>
                <a:ea typeface="等线" panose="02010600030101010101" pitchFamily="2" charset="-122"/>
              </a:rPr>
              <a:t>系统内的应用程序</a:t>
            </a:r>
            <a:endParaRPr lang="zh-CN" altLang="en-US" dirty="0">
              <a:latin typeface="等线" panose="02010600030101010101" pitchFamily="2" charset="-122"/>
              <a:ea typeface="等线" panose="02010600030101010101" pitchFamily="2" charset="-122"/>
            </a:endParaRPr>
          </a:p>
          <a:p>
            <a:pPr lvl="2" fontAlgn="auto">
              <a:lnSpc>
                <a:spcPct val="100000"/>
              </a:lnSpc>
            </a:pPr>
            <a:r>
              <a:rPr lang="en-US" altLang="zh-CN" dirty="0" err="1">
                <a:latin typeface="等线" panose="02010600030101010101" pitchFamily="2" charset="-122"/>
                <a:ea typeface="等线" panose="02010600030101010101" pitchFamily="2" charset="-122"/>
                <a:sym typeface="+mn-ea"/>
              </a:rPr>
              <a:t>Teleghony</a:t>
            </a:r>
            <a:r>
              <a:rPr lang="en-US" altLang="zh-CN" dirty="0">
                <a:latin typeface="等线" panose="02010600030101010101" pitchFamily="2" charset="-122"/>
                <a:ea typeface="等线" panose="02010600030101010101" pitchFamily="2" charset="-122"/>
                <a:sym typeface="+mn-ea"/>
              </a:rPr>
              <a:t> Manager</a:t>
            </a:r>
            <a:r>
              <a:rPr lang="zh-CN" altLang="en-US" dirty="0">
                <a:latin typeface="等线" panose="02010600030101010101" pitchFamily="2" charset="-122"/>
                <a:ea typeface="等线" panose="02010600030101010101" pitchFamily="2" charset="-122"/>
                <a:sym typeface="+mn-ea"/>
              </a:rPr>
              <a:t>，管理与拨打和接听电话的相关功能</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sym typeface="+mn-ea"/>
              </a:rPr>
              <a:t>Resource Manager</a:t>
            </a:r>
            <a:r>
              <a:rPr lang="zh-CN" altLang="en-US" dirty="0">
                <a:latin typeface="等线" panose="02010600030101010101" pitchFamily="2" charset="-122"/>
                <a:ea typeface="等线" panose="02010600030101010101" pitchFamily="2" charset="-122"/>
                <a:sym typeface="+mn-ea"/>
              </a:rPr>
              <a:t>，允许应用程序使用非代码资源</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sym typeface="+mn-ea"/>
              </a:rPr>
              <a:t>Location Manager</a:t>
            </a:r>
            <a:r>
              <a:rPr lang="zh-CN" altLang="en-US" dirty="0">
                <a:latin typeface="等线" panose="02010600030101010101" pitchFamily="2" charset="-122"/>
                <a:ea typeface="等线" panose="02010600030101010101" pitchFamily="2" charset="-122"/>
                <a:sym typeface="+mn-ea"/>
              </a:rPr>
              <a:t>，管理与地图相关的服务功能</a:t>
            </a:r>
            <a:endParaRPr lang="en-US" altLang="zh-CN" dirty="0">
              <a:latin typeface="等线" panose="02010600030101010101" pitchFamily="2" charset="-122"/>
              <a:ea typeface="等线" panose="02010600030101010101" pitchFamily="2" charset="-122"/>
            </a:endParaRPr>
          </a:p>
          <a:p>
            <a:pPr lvl="2" fontAlgn="auto">
              <a:lnSpc>
                <a:spcPct val="100000"/>
              </a:lnSpc>
            </a:pPr>
            <a:r>
              <a:rPr lang="en-US" altLang="zh-CN" dirty="0">
                <a:latin typeface="等线" panose="02010600030101010101" pitchFamily="2" charset="-122"/>
                <a:ea typeface="等线" panose="02010600030101010101" pitchFamily="2" charset="-122"/>
                <a:sym typeface="+mn-ea"/>
              </a:rPr>
              <a:t>Notification Manager</a:t>
            </a:r>
            <a:r>
              <a:rPr lang="zh-CN" altLang="en-US" dirty="0">
                <a:latin typeface="等线" panose="02010600030101010101" pitchFamily="2" charset="-122"/>
                <a:ea typeface="等线" panose="02010600030101010101" pitchFamily="2" charset="-122"/>
                <a:sym typeface="+mn-ea"/>
              </a:rPr>
              <a:t>，允许应用程序在状态栏中显示提示信息</a:t>
            </a:r>
            <a:endParaRPr lang="en-US" altLang="zh-CN" dirty="0">
              <a:latin typeface="等线" panose="02010600030101010101" pitchFamily="2" charset="-122"/>
              <a:ea typeface="等线" panose="02010600030101010101" pitchFamily="2" charset="-122"/>
            </a:endParaRPr>
          </a:p>
          <a:p>
            <a:pPr lvl="2"/>
            <a:endParaRPr lang="en-US" altLang="zh-CN" dirty="0">
              <a:latin typeface="等线" panose="02010600030101010101" pitchFamily="2" charset="-122"/>
              <a:ea typeface="等线" panose="02010600030101010101" pitchFamily="2" charset="-122"/>
            </a:endParaRPr>
          </a:p>
          <a:p>
            <a:pPr lvl="1"/>
            <a:endParaRPr lang="zh-CN" altLang="en-US" sz="22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5800090" y="140970"/>
            <a:ext cx="5254625" cy="14662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体系结构</a:t>
            </a:r>
            <a:endPar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2247900"/>
            <a:ext cx="8458200" cy="1713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latin typeface="等线" panose="02010600030101010101" pitchFamily="2" charset="-122"/>
                <a:ea typeface="等线" panose="02010600030101010101" pitchFamily="2" charset="-122"/>
              </a:rPr>
              <a:t>应用程序</a:t>
            </a:r>
            <a:endParaRPr lang="en-US" altLang="zh-CN" sz="3200" dirty="0">
              <a:latin typeface="等线" panose="02010600030101010101" pitchFamily="2" charset="-122"/>
              <a:ea typeface="等线" panose="02010600030101010101" pitchFamily="2" charset="-122"/>
            </a:endParaRPr>
          </a:p>
          <a:p>
            <a:pPr lvl="1" fontAlgn="auto">
              <a:lnSpc>
                <a:spcPts val="2400"/>
              </a:lnSpc>
            </a:pPr>
            <a:r>
              <a:rPr lang="zh-CN" altLang="en-US" sz="2000" dirty="0">
                <a:latin typeface="等线" panose="02010600030101010101" pitchFamily="2" charset="-122"/>
                <a:ea typeface="等线" panose="02010600030101010101" pitchFamily="2" charset="-122"/>
              </a:rPr>
              <a:t>提供一系列的核心应用程序</a:t>
            </a:r>
            <a:endParaRPr lang="en-US" altLang="zh-CN" sz="2000" dirty="0">
              <a:latin typeface="等线" panose="02010600030101010101" pitchFamily="2" charset="-122"/>
              <a:ea typeface="等线" panose="02010600030101010101" pitchFamily="2" charset="-122"/>
            </a:endParaRPr>
          </a:p>
          <a:p>
            <a:pPr lvl="1" fontAlgn="auto">
              <a:lnSpc>
                <a:spcPts val="2400"/>
              </a:lnSpc>
            </a:pPr>
            <a:r>
              <a:rPr lang="zh-CN" altLang="en-US" sz="2000" dirty="0">
                <a:latin typeface="等线" panose="02010600030101010101" pitchFamily="2" charset="-122"/>
                <a:ea typeface="等线" panose="02010600030101010101" pitchFamily="2" charset="-122"/>
              </a:rPr>
              <a:t>包括电子邮件客户端、浏览器、通讯录、日历、相册、地图和电子市场等</a:t>
            </a: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1.4</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762635" y="4170680"/>
            <a:ext cx="10887075" cy="19196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a:t>
            </a:r>
            <a:r>
              <a:rPr lang="zh-CN" altLang="en-US" sz="3600" dirty="0">
                <a:solidFill>
                  <a:srgbClr val="383987"/>
                </a:solidFill>
                <a:latin typeface="微软雅黑" panose="020B0503020204020204" charset="-122"/>
                <a:ea typeface="微软雅黑" panose="020B0503020204020204" charset="-122"/>
                <a:sym typeface="+mn-ea"/>
              </a:rPr>
              <a:t>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8458200" cy="45072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latin typeface="等线" panose="02010600030101010101" pitchFamily="2" charset="-122"/>
                <a:ea typeface="等线" panose="02010600030101010101" pitchFamily="2" charset="-122"/>
              </a:rPr>
              <a:t>简介</a:t>
            </a:r>
            <a:endParaRPr lang="en-US" altLang="zh-CN" sz="3200" dirty="0">
              <a:latin typeface="等线" panose="02010600030101010101" pitchFamily="2" charset="-122"/>
              <a:ea typeface="等线" panose="02010600030101010101" pitchFamily="2" charset="-122"/>
            </a:endParaRPr>
          </a:p>
          <a:p>
            <a:pPr lvl="1" fontAlgn="auto">
              <a:lnSpc>
                <a:spcPts val="2400"/>
              </a:lnSpc>
            </a:pPr>
            <a:r>
              <a:rPr lang="en-US" altLang="zh-CN" sz="2000" dirty="0">
                <a:latin typeface="等线" panose="02010600030101010101" pitchFamily="2" charset="-122"/>
                <a:ea typeface="等线" panose="02010600030101010101" pitchFamily="2" charset="-122"/>
              </a:rPr>
              <a:t>Android </a:t>
            </a:r>
            <a:r>
              <a:rPr lang="zh-CN" altLang="en-US" sz="2000" dirty="0">
                <a:latin typeface="等线" panose="02010600030101010101" pitchFamily="2" charset="-122"/>
                <a:ea typeface="等线" panose="02010600030101010101" pitchFamily="2" charset="-122"/>
              </a:rPr>
              <a:t>程序开发经历了从</a:t>
            </a:r>
            <a:r>
              <a:rPr lang="en-US" altLang="zh-CN" sz="2000" dirty="0">
                <a:latin typeface="等线" panose="02010600030101010101" pitchFamily="2" charset="-122"/>
                <a:ea typeface="等线" panose="02010600030101010101" pitchFamily="2" charset="-122"/>
              </a:rPr>
              <a:t> Java </a:t>
            </a:r>
            <a:r>
              <a:rPr lang="zh-CN" altLang="en-US" sz="2000" dirty="0">
                <a:latin typeface="等线" panose="02010600030101010101" pitchFamily="2" charset="-122"/>
                <a:ea typeface="等线" panose="02010600030101010101" pitchFamily="2" charset="-122"/>
              </a:rPr>
              <a:t>到</a:t>
            </a:r>
            <a:r>
              <a:rPr lang="en-US" altLang="zh-CN" sz="2000" dirty="0">
                <a:latin typeface="等线" panose="02010600030101010101" pitchFamily="2" charset="-122"/>
                <a:ea typeface="等线" panose="02010600030101010101" pitchFamily="2" charset="-122"/>
              </a:rPr>
              <a:t> Kotlin </a:t>
            </a:r>
            <a:r>
              <a:rPr lang="zh-CN" altLang="en-US" sz="2000" dirty="0">
                <a:latin typeface="等线" panose="02010600030101010101" pitchFamily="2" charset="-122"/>
                <a:ea typeface="等线" panose="02010600030101010101" pitchFamily="2" charset="-122"/>
              </a:rPr>
              <a:t>的语言变革，以及从传统</a:t>
            </a:r>
            <a:r>
              <a:rPr lang="en-US" altLang="zh-CN" sz="2000" dirty="0">
                <a:latin typeface="等线" panose="02010600030101010101" pitchFamily="2" charset="-122"/>
                <a:ea typeface="等线" panose="02010600030101010101" pitchFamily="2" charset="-122"/>
              </a:rPr>
              <a:t> XML</a:t>
            </a:r>
            <a:r>
              <a:rPr lang="zh-CN" altLang="en-US" sz="2000" dirty="0">
                <a:latin typeface="等线" panose="02010600030101010101" pitchFamily="2" charset="-122"/>
                <a:ea typeface="等线" panose="02010600030101010101" pitchFamily="2" charset="-122"/>
              </a:rPr>
              <a:t>布局到</a:t>
            </a:r>
            <a:r>
              <a:rPr lang="en-US" altLang="zh-CN" sz="2000" dirty="0">
                <a:latin typeface="等线" panose="02010600030101010101" pitchFamily="2" charset="-122"/>
                <a:ea typeface="等线" panose="02010600030101010101" pitchFamily="2" charset="-122"/>
              </a:rPr>
              <a:t>Jetpack Compose </a:t>
            </a:r>
            <a:r>
              <a:rPr lang="zh-CN" altLang="en-US" sz="2000" dirty="0">
                <a:latin typeface="等线" panose="02010600030101010101" pitchFamily="2" charset="-122"/>
                <a:ea typeface="等线" panose="02010600030101010101" pitchFamily="2" charset="-122"/>
              </a:rPr>
              <a:t>的</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构建方式的转型。</a:t>
            </a:r>
            <a:endParaRPr lang="zh-CN" altLang="en-US" sz="2000" dirty="0">
              <a:latin typeface="等线" panose="02010600030101010101" pitchFamily="2" charset="-122"/>
              <a:ea typeface="等线" panose="02010600030101010101" pitchFamily="2" charset="-122"/>
            </a:endParaRPr>
          </a:p>
          <a:p>
            <a:pPr lvl="1" fontAlgn="auto">
              <a:lnSpc>
                <a:spcPts val="2400"/>
              </a:lnSpc>
            </a:pPr>
            <a:r>
              <a:rPr lang="en-US" altLang="zh-CN" sz="2000" dirty="0">
                <a:latin typeface="等线" panose="02010600030101010101" pitchFamily="2" charset="-122"/>
                <a:ea typeface="等线" panose="02010600030101010101" pitchFamily="2" charset="-122"/>
              </a:rPr>
              <a:t>Jetpack Compose </a:t>
            </a:r>
            <a:r>
              <a:rPr lang="zh-CN" altLang="en-US" sz="2000" dirty="0">
                <a:latin typeface="等线" panose="02010600030101010101" pitchFamily="2" charset="-122"/>
                <a:ea typeface="等线" panose="02010600030101010101" pitchFamily="2" charset="-122"/>
              </a:rPr>
              <a:t>的出现彻底改变了</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开发的方式，它引入了声明式编程范式，简化了布局和视图管理，允许开发者通过</a:t>
            </a:r>
            <a:r>
              <a:rPr lang="en-US" altLang="zh-CN" sz="2000" dirty="0">
                <a:latin typeface="等线" panose="02010600030101010101" pitchFamily="2" charset="-122"/>
                <a:ea typeface="等线" panose="02010600030101010101" pitchFamily="2" charset="-122"/>
              </a:rPr>
              <a:t> Kotlin </a:t>
            </a:r>
            <a:r>
              <a:rPr lang="zh-CN" altLang="en-US" sz="2000" dirty="0">
                <a:latin typeface="等线" panose="02010600030101010101" pitchFamily="2" charset="-122"/>
                <a:ea typeface="等线" panose="02010600030101010101" pitchFamily="2" charset="-122"/>
              </a:rPr>
              <a:t>代码直接声明界面，使得开发变得更加直观和灵活。</a:t>
            </a:r>
            <a:endParaRPr lang="zh-CN" altLang="en-US" sz="2000" dirty="0">
              <a:latin typeface="等线" panose="02010600030101010101" pitchFamily="2" charset="-122"/>
              <a:ea typeface="等线" panose="02010600030101010101" pitchFamily="2" charset="-122"/>
            </a:endParaRPr>
          </a:p>
          <a:p>
            <a:pPr lvl="1" fontAlgn="auto">
              <a:lnSpc>
                <a:spcPts val="2400"/>
              </a:lnSpc>
            </a:pPr>
            <a:r>
              <a:rPr lang="zh-CN" altLang="en-US" sz="2000" dirty="0">
                <a:latin typeface="等线" panose="02010600030101010101" pitchFamily="2" charset="-122"/>
                <a:ea typeface="等线" panose="02010600030101010101" pitchFamily="2" charset="-122"/>
              </a:rPr>
              <a:t>随着这两者的结合，</a:t>
            </a:r>
            <a:r>
              <a:rPr lang="en-US" altLang="zh-CN" sz="2000" dirty="0">
                <a:latin typeface="等线" panose="02010600030101010101" pitchFamily="2" charset="-122"/>
                <a:ea typeface="等线" panose="02010600030101010101" pitchFamily="2" charset="-122"/>
              </a:rPr>
              <a:t>Android </a:t>
            </a:r>
            <a:r>
              <a:rPr lang="zh-CN" altLang="en-US" sz="2000" dirty="0">
                <a:latin typeface="等线" panose="02010600030101010101" pitchFamily="2" charset="-122"/>
                <a:ea typeface="等线" panose="02010600030101010101" pitchFamily="2" charset="-122"/>
              </a:rPr>
              <a:t>开发的流程更加简洁、高效，并且为跨平台开发、模块化和组件化提供了更好的支持。</a:t>
            </a:r>
            <a:endParaRPr lang="en-US" altLang="zh-CN"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pPr algn="l"/>
            <a:r>
              <a:rPr lang="en-US" altLang="zh-CN" sz="6000" dirty="0">
                <a:ln>
                  <a:solidFill>
                    <a:srgbClr val="383987"/>
                  </a:solidFill>
                </a:ln>
                <a:noFill/>
                <a:latin typeface="Agency FB" panose="020B0503020202020204" charset="0"/>
                <a:sym typeface="+mn-ea"/>
              </a:rPr>
              <a:t>1.5</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32435" y="673735"/>
            <a:ext cx="1601470" cy="109918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7" name="Oval 38"/>
          <p:cNvSpPr txBox="1">
            <a:spLocks noChangeAspect="1"/>
          </p:cNvSpPr>
          <p:nvPr>
            <p:custDataLst>
              <p:tags r:id="rId2"/>
            </p:custDataLst>
          </p:nvPr>
        </p:nvSpPr>
        <p:spPr>
          <a:xfrm>
            <a:off x="2456815" y="2404179"/>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01</a:t>
            </a:r>
            <a:endParaRPr lang="en-US" sz="1200" dirty="0">
              <a:solidFill>
                <a:schemeClr val="bg1"/>
              </a:solidFill>
              <a:sym typeface="+mn-ea"/>
            </a:endParaRPr>
          </a:p>
        </p:txBody>
      </p:sp>
      <p:sp>
        <p:nvSpPr>
          <p:cNvPr id="9" name="Text Placeholder 33"/>
          <p:cNvSpPr txBox="1"/>
          <p:nvPr>
            <p:custDataLst>
              <p:tags r:id="rId3"/>
            </p:custDataLst>
          </p:nvPr>
        </p:nvSpPr>
        <p:spPr>
          <a:xfrm>
            <a:off x="3164928" y="2404378"/>
            <a:ext cx="6184320" cy="87406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kumimoji="0" lang="zh-CN" altLang="en-US" sz="2000" dirty="0">
                <a:latin typeface="等线" panose="02010600030101010101" pitchFamily="2" charset="-122"/>
                <a:ea typeface="等线" panose="02010600030101010101" pitchFamily="2" charset="-122"/>
              </a:rPr>
              <a:t>在早期的手机内部是没有智能操作系统的，所有的软件都是由手机生产商在设计时所定制的，因此手机在设计完成后基本是没有扩展功能的。</a:t>
            </a:r>
            <a:endParaRPr kumimoji="0" lang="en-US" altLang="zh-CN" sz="2000" dirty="0">
              <a:latin typeface="等线" panose="02010600030101010101" pitchFamily="2" charset="-122"/>
              <a:ea typeface="等线" panose="02010600030101010101" pitchFamily="2" charset="-122"/>
            </a:endParaRPr>
          </a:p>
          <a:p>
            <a:pPr marL="0" indent="0">
              <a:buNone/>
            </a:pPr>
            <a:endParaRPr lang="en-AU" sz="2000"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10" name="Oval 41"/>
          <p:cNvSpPr txBox="1">
            <a:spLocks noChangeAspect="1"/>
          </p:cNvSpPr>
          <p:nvPr>
            <p:custDataLst>
              <p:tags r:id="rId4"/>
            </p:custDataLst>
          </p:nvPr>
        </p:nvSpPr>
        <p:spPr>
          <a:xfrm>
            <a:off x="2456816" y="3875730"/>
            <a:ext cx="551992" cy="551992"/>
          </a:xfrm>
          <a:prstGeom prst="ellipse">
            <a:avLst/>
          </a:prstGeom>
          <a:solidFill>
            <a:srgbClr val="A099CB"/>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02</a:t>
            </a:r>
            <a:endParaRPr lang="en-US" sz="1200" dirty="0">
              <a:solidFill>
                <a:schemeClr val="bg1"/>
              </a:solidFill>
              <a:sym typeface="+mn-ea"/>
            </a:endParaRPr>
          </a:p>
        </p:txBody>
      </p:sp>
      <p:sp>
        <p:nvSpPr>
          <p:cNvPr id="12" name="Text Placeholder 33"/>
          <p:cNvSpPr txBox="1"/>
          <p:nvPr>
            <p:custDataLst>
              <p:tags r:id="rId5"/>
            </p:custDataLst>
          </p:nvPr>
        </p:nvSpPr>
        <p:spPr>
          <a:xfrm>
            <a:off x="3164929" y="3875929"/>
            <a:ext cx="6184319" cy="87406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kumimoji="0" lang="zh-CN" altLang="en-US" sz="2000" dirty="0">
                <a:latin typeface="等线" panose="02010600030101010101" pitchFamily="2" charset="-122"/>
                <a:ea typeface="等线" panose="02010600030101010101" pitchFamily="2" charset="-122"/>
              </a:rPr>
              <a:t>后期的手机为了提高手机的可扩展性，使用了专为移动设备开发的操作系统，使用者可以根据需要安装不同类型的软件。</a:t>
            </a:r>
            <a:endParaRPr kumimoji="0" lang="en-US" altLang="zh-CN" sz="2000" dirty="0">
              <a:latin typeface="等线" panose="02010600030101010101" pitchFamily="2" charset="-122"/>
              <a:ea typeface="等线" panose="02010600030101010101" pitchFamily="2" charset="-122"/>
            </a:endParaRPr>
          </a:p>
          <a:p>
            <a:pPr marL="0" indent="0">
              <a:buNone/>
            </a:pPr>
            <a:endParaRPr lang="en-AU" sz="2000"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14" name="Oval 50"/>
          <p:cNvSpPr txBox="1">
            <a:spLocks noChangeAspect="1"/>
          </p:cNvSpPr>
          <p:nvPr>
            <p:custDataLst>
              <p:tags r:id="rId6"/>
            </p:custDataLst>
          </p:nvPr>
        </p:nvSpPr>
        <p:spPr>
          <a:xfrm>
            <a:off x="2456815" y="5224505"/>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03</a:t>
            </a:r>
            <a:endParaRPr lang="en-US" sz="1200" dirty="0">
              <a:solidFill>
                <a:schemeClr val="bg1"/>
              </a:solidFill>
              <a:sym typeface="+mn-ea"/>
            </a:endParaRPr>
          </a:p>
        </p:txBody>
      </p:sp>
      <p:sp>
        <p:nvSpPr>
          <p:cNvPr id="16" name="Text Placeholder 33"/>
          <p:cNvSpPr txBox="1"/>
          <p:nvPr>
            <p:custDataLst>
              <p:tags r:id="rId7"/>
            </p:custDataLst>
          </p:nvPr>
        </p:nvSpPr>
        <p:spPr>
          <a:xfrm>
            <a:off x="3164928" y="5224705"/>
            <a:ext cx="5555053" cy="7281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kumimoji="0" lang="zh-CN" altLang="en-US" sz="2000" dirty="0">
                <a:latin typeface="等线" panose="02010600030101010101" pitchFamily="2" charset="-122"/>
                <a:ea typeface="等线" panose="02010600030101010101" pitchFamily="2" charset="-122"/>
              </a:rPr>
              <a:t>操作系统对于手机的硬件配置要求较高，所产生的硬件成本和操作系统成本使手机的售价明显高于不使用操作系统的手机</a:t>
            </a:r>
            <a:endParaRPr kumimoji="0" lang="en-US" altLang="zh-CN" sz="2000" dirty="0">
              <a:latin typeface="等线" panose="02010600030101010101" pitchFamily="2" charset="-122"/>
              <a:ea typeface="等线" panose="02010600030101010101" pitchFamily="2" charset="-122"/>
            </a:endParaRPr>
          </a:p>
          <a:p>
            <a:pPr marL="0" indent="0">
              <a:buNone/>
            </a:pPr>
            <a:endParaRPr lang="en-AU" sz="1100" dirty="0">
              <a:solidFill>
                <a:schemeClr val="tx1">
                  <a:lumMod val="65000"/>
                  <a:lumOff val="35000"/>
                </a:schemeClr>
              </a:solidFill>
              <a:latin typeface="等线" panose="02010600030101010101" pitchFamily="2" charset="-122"/>
              <a:ea typeface="等线" panose="02010600030101010101" pitchFamily="2" charset="-122"/>
              <a:cs typeface="Roboto Medium" panose="02000000000000000000" pitchFamily="2" charset="0"/>
            </a:endParaRPr>
          </a:p>
        </p:txBody>
      </p:sp>
      <p:sp>
        <p:nvSpPr>
          <p:cNvPr id="2" name="文本框 1"/>
          <p:cNvSpPr txBox="1"/>
          <p:nvPr/>
        </p:nvSpPr>
        <p:spPr>
          <a:xfrm>
            <a:off x="1589395" y="990283"/>
            <a:ext cx="4818380" cy="645160"/>
          </a:xfrm>
          <a:prstGeom prst="rect">
            <a:avLst/>
          </a:prstGeom>
          <a:noFill/>
        </p:spPr>
        <p:txBody>
          <a:bodyPr wrap="square" rtlCol="0">
            <a:spAutoFit/>
          </a:bodyPr>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pic>
        <p:nvPicPr>
          <p:cNvPr id="6" name="图片 5" descr="1466993504.5928_0"/>
          <p:cNvPicPr>
            <a:picLocks noChangeAspect="1"/>
          </p:cNvPicPr>
          <p:nvPr/>
        </p:nvPicPr>
        <p:blipFill>
          <a:blip r:embed="rId8"/>
          <a:stretch>
            <a:fillRect/>
          </a:stretch>
        </p:blipFill>
        <p:spPr>
          <a:xfrm>
            <a:off x="248920" y="2476500"/>
            <a:ext cx="2051685" cy="26422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4702175" cy="4094480"/>
          </a:xfrm>
          <a:prstGeom prst="rect">
            <a:avLst/>
          </a:prstGeom>
        </p:spPr>
        <p:txBody>
          <a:bodyPr vert="horz" lIns="91440" tIns="45720" rIns="91440" bIns="45720" rtlCol="0">
            <a:normAutofit fontScale="5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335" dirty="0">
                <a:latin typeface="等线" panose="02010600030101010101" pitchFamily="2" charset="-122"/>
                <a:ea typeface="等线" panose="02010600030101010101" pitchFamily="2" charset="-122"/>
              </a:rPr>
              <a:t>Kotlin</a:t>
            </a:r>
            <a:r>
              <a:rPr lang="en-US" altLang="zh-CN" sz="4000" dirty="0">
                <a:latin typeface="等线" panose="02010600030101010101" pitchFamily="2" charset="-122"/>
                <a:ea typeface="等线" panose="02010600030101010101" pitchFamily="2" charset="-122"/>
              </a:rPr>
              <a:t> </a:t>
            </a:r>
            <a:endParaRPr lang="en-US" altLang="zh-CN" sz="4000" dirty="0">
              <a:latin typeface="等线" panose="02010600030101010101" pitchFamily="2" charset="-122"/>
              <a:ea typeface="等线" panose="02010600030101010101" pitchFamily="2" charset="-122"/>
            </a:endParaRPr>
          </a:p>
          <a:p>
            <a:pPr lvl="1" fontAlgn="auto">
              <a:lnSpc>
                <a:spcPts val="2400"/>
              </a:lnSpc>
            </a:pPr>
            <a:r>
              <a:rPr lang="en-US" altLang="zh-CN" sz="4000" dirty="0">
                <a:latin typeface="等线" panose="02010600030101010101" pitchFamily="2" charset="-122"/>
                <a:ea typeface="等线" panose="02010600030101010101" pitchFamily="2" charset="-122"/>
              </a:rPr>
              <a:t>Kotlin</a:t>
            </a:r>
            <a:r>
              <a:rPr lang="zh-CN" altLang="en-US" sz="4000" dirty="0">
                <a:latin typeface="等线" panose="02010600030101010101" pitchFamily="2" charset="-122"/>
                <a:ea typeface="等线" panose="02010600030101010101" pitchFamily="2" charset="-122"/>
              </a:rPr>
              <a:t>是一种现代的、静态类型的编程语言，由</a:t>
            </a:r>
            <a:r>
              <a:rPr lang="en-US" altLang="zh-CN" sz="4000" dirty="0">
                <a:latin typeface="等线" panose="02010600030101010101" pitchFamily="2" charset="-122"/>
                <a:ea typeface="等线" panose="02010600030101010101" pitchFamily="2" charset="-122"/>
              </a:rPr>
              <a:t>JetBrains</a:t>
            </a:r>
            <a:r>
              <a:rPr lang="zh-CN" altLang="en-US" sz="4000" dirty="0">
                <a:latin typeface="等线" panose="02010600030101010101" pitchFamily="2" charset="-122"/>
                <a:ea typeface="等线" panose="02010600030101010101" pitchFamily="2" charset="-122"/>
              </a:rPr>
              <a:t>开发，旨在提高开发效率并与</a:t>
            </a:r>
            <a:r>
              <a:rPr lang="en-US" altLang="zh-CN" sz="4000" dirty="0">
                <a:latin typeface="等线" panose="02010600030101010101" pitchFamily="2" charset="-122"/>
                <a:ea typeface="等线" panose="02010600030101010101" pitchFamily="2" charset="-122"/>
              </a:rPr>
              <a:t>Java</a:t>
            </a:r>
            <a:r>
              <a:rPr lang="zh-CN" altLang="en-US" sz="4000" dirty="0">
                <a:latin typeface="等线" panose="02010600030101010101" pitchFamily="2" charset="-122"/>
                <a:ea typeface="等线" panose="02010600030101010101" pitchFamily="2" charset="-122"/>
              </a:rPr>
              <a:t>无缝集成</a:t>
            </a:r>
            <a:endParaRPr lang="zh-CN" altLang="en-US" sz="4000" dirty="0">
              <a:latin typeface="等线" panose="02010600030101010101" pitchFamily="2" charset="-122"/>
              <a:ea typeface="等线" panose="02010600030101010101" pitchFamily="2" charset="-122"/>
            </a:endParaRPr>
          </a:p>
          <a:p>
            <a:pPr lvl="1" fontAlgn="auto">
              <a:lnSpc>
                <a:spcPts val="2400"/>
              </a:lnSpc>
            </a:pPr>
            <a:r>
              <a:rPr lang="zh-CN" altLang="en-US" sz="4000" dirty="0">
                <a:latin typeface="等线" panose="02010600030101010101" pitchFamily="2" charset="-122"/>
                <a:ea typeface="等线" panose="02010600030101010101" pitchFamily="2" charset="-122"/>
              </a:rPr>
              <a:t>它于</a:t>
            </a:r>
            <a:r>
              <a:rPr lang="en-US" altLang="zh-CN" sz="4000" dirty="0">
                <a:latin typeface="等线" panose="02010600030101010101" pitchFamily="2" charset="-122"/>
                <a:ea typeface="等线" panose="02010600030101010101" pitchFamily="2" charset="-122"/>
              </a:rPr>
              <a:t> 2011 </a:t>
            </a:r>
            <a:r>
              <a:rPr lang="zh-CN" altLang="en-US" sz="4000" dirty="0">
                <a:latin typeface="等线" panose="02010600030101010101" pitchFamily="2" charset="-122"/>
                <a:ea typeface="等线" panose="02010600030101010101" pitchFamily="2" charset="-122"/>
              </a:rPr>
              <a:t>年首次发布，并在</a:t>
            </a:r>
            <a:r>
              <a:rPr lang="en-US" altLang="zh-CN" sz="4000" dirty="0">
                <a:latin typeface="等线" panose="02010600030101010101" pitchFamily="2" charset="-122"/>
                <a:ea typeface="等线" panose="02010600030101010101" pitchFamily="2" charset="-122"/>
              </a:rPr>
              <a:t> 2017 </a:t>
            </a:r>
            <a:r>
              <a:rPr lang="zh-CN" altLang="en-US" sz="4000" dirty="0">
                <a:latin typeface="等线" panose="02010600030101010101" pitchFamily="2" charset="-122"/>
                <a:ea typeface="等线" panose="02010600030101010101" pitchFamily="2" charset="-122"/>
              </a:rPr>
              <a:t>年成为</a:t>
            </a:r>
            <a:r>
              <a:rPr lang="en-US" altLang="zh-CN" sz="4000" dirty="0">
                <a:latin typeface="等线" panose="02010600030101010101" pitchFamily="2" charset="-122"/>
                <a:ea typeface="等线" panose="02010600030101010101" pitchFamily="2" charset="-122"/>
              </a:rPr>
              <a:t>Android</a:t>
            </a:r>
            <a:r>
              <a:rPr lang="zh-CN" altLang="en-US" sz="4000" dirty="0">
                <a:latin typeface="等线" panose="02010600030101010101" pitchFamily="2" charset="-122"/>
                <a:ea typeface="等线" panose="02010600030101010101" pitchFamily="2" charset="-122"/>
              </a:rPr>
              <a:t>官方开发语言。</a:t>
            </a:r>
            <a:endParaRPr lang="zh-CN" altLang="en-US" sz="4000" dirty="0">
              <a:latin typeface="等线" panose="02010600030101010101" pitchFamily="2" charset="-122"/>
              <a:ea typeface="等线" panose="02010600030101010101" pitchFamily="2" charset="-122"/>
            </a:endParaRPr>
          </a:p>
          <a:p>
            <a:pPr lvl="1" fontAlgn="auto">
              <a:lnSpc>
                <a:spcPts val="2400"/>
              </a:lnSpc>
            </a:pPr>
            <a:r>
              <a:rPr lang="en-US" altLang="zh-CN" sz="4000" dirty="0">
                <a:latin typeface="等线" panose="02010600030101010101" pitchFamily="2" charset="-122"/>
                <a:ea typeface="等线" panose="02010600030101010101" pitchFamily="2" charset="-122"/>
              </a:rPr>
              <a:t>Kotlin</a:t>
            </a:r>
            <a:r>
              <a:rPr lang="zh-CN" altLang="en-US" sz="4000" dirty="0">
                <a:latin typeface="等线" panose="02010600030101010101" pitchFamily="2" charset="-122"/>
                <a:ea typeface="等线" panose="02010600030101010101" pitchFamily="2" charset="-122"/>
              </a:rPr>
              <a:t>具备简洁、表达性强、类型安全等特性，能够减少传统</a:t>
            </a:r>
            <a:r>
              <a:rPr lang="en-US" altLang="zh-CN" sz="4000" dirty="0">
                <a:latin typeface="等线" panose="02010600030101010101" pitchFamily="2" charset="-122"/>
                <a:ea typeface="等线" panose="02010600030101010101" pitchFamily="2" charset="-122"/>
              </a:rPr>
              <a:t>Java</a:t>
            </a:r>
            <a:r>
              <a:rPr lang="zh-CN" altLang="en-US" sz="4000" dirty="0">
                <a:latin typeface="等线" panose="02010600030101010101" pitchFamily="2" charset="-122"/>
                <a:ea typeface="等线" panose="02010600030101010101" pitchFamily="2" charset="-122"/>
              </a:rPr>
              <a:t>编程中的样板代码，使得代码更简洁、易读且更易于维护</a:t>
            </a:r>
            <a:endParaRPr lang="zh-CN" altLang="en-US" sz="4000" dirty="0">
              <a:latin typeface="等线" panose="02010600030101010101" pitchFamily="2" charset="-122"/>
              <a:ea typeface="等线" panose="02010600030101010101" pitchFamily="2" charset="-122"/>
            </a:endParaRPr>
          </a:p>
          <a:p>
            <a:pPr lvl="1" fontAlgn="auto">
              <a:lnSpc>
                <a:spcPts val="2400"/>
              </a:lnSpc>
            </a:pPr>
            <a:r>
              <a:rPr lang="en-US" altLang="zh-CN" sz="4000" dirty="0">
                <a:latin typeface="等线" panose="02010600030101010101" pitchFamily="2" charset="-122"/>
                <a:ea typeface="等线" panose="02010600030101010101" pitchFamily="2" charset="-122"/>
              </a:rPr>
              <a:t>Kotlin</a:t>
            </a:r>
            <a:r>
              <a:rPr lang="zh-CN" altLang="en-US" sz="4000" dirty="0">
                <a:latin typeface="等线" panose="02010600030101010101" pitchFamily="2" charset="-122"/>
                <a:ea typeface="等线" panose="02010600030101010101" pitchFamily="2" charset="-122"/>
              </a:rPr>
              <a:t>的语法相较于</a:t>
            </a:r>
            <a:r>
              <a:rPr lang="en-US" altLang="zh-CN" sz="4000" dirty="0">
                <a:latin typeface="等线" panose="02010600030101010101" pitchFamily="2" charset="-122"/>
                <a:ea typeface="等线" panose="02010600030101010101" pitchFamily="2" charset="-122"/>
              </a:rPr>
              <a:t>Java</a:t>
            </a:r>
            <a:r>
              <a:rPr lang="zh-CN" altLang="en-US" sz="4000" dirty="0">
                <a:latin typeface="等线" panose="02010600030101010101" pitchFamily="2" charset="-122"/>
                <a:ea typeface="等线" panose="02010600030101010101" pitchFamily="2" charset="-122"/>
              </a:rPr>
              <a:t>更加简洁，去除了大量冗余的代码</a:t>
            </a:r>
            <a:endParaRPr lang="zh-CN" altLang="en-US" sz="4000" dirty="0">
              <a:latin typeface="等线" panose="02010600030101010101" pitchFamily="2" charset="-122"/>
              <a:ea typeface="等线" panose="02010600030101010101" pitchFamily="2" charset="-122"/>
            </a:endParaRPr>
          </a:p>
          <a:p>
            <a:pPr lvl="1"/>
            <a:endParaRPr lang="zh-CN" altLang="en-US" sz="2855" dirty="0">
              <a:latin typeface="等线" panose="02010600030101010101" pitchFamily="2" charset="-122"/>
              <a:ea typeface="等线" panose="02010600030101010101" pitchFamily="2" charset="-122"/>
            </a:endParaRPr>
          </a:p>
          <a:p>
            <a:pPr lvl="1"/>
            <a:endParaRPr lang="zh-CN" altLang="en-US" sz="2855"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pic>
        <p:nvPicPr>
          <p:cNvPr id="2" name="图片 -2147482547"/>
          <p:cNvPicPr>
            <a:picLocks noChangeAspect="1"/>
          </p:cNvPicPr>
          <p:nvPr/>
        </p:nvPicPr>
        <p:blipFill>
          <a:blip r:embed="rId2"/>
          <a:stretch>
            <a:fillRect/>
          </a:stretch>
        </p:blipFill>
        <p:spPr>
          <a:xfrm>
            <a:off x="5863273" y="2041208"/>
            <a:ext cx="5258435" cy="337121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7404100" y="5781675"/>
            <a:ext cx="2299970" cy="788035"/>
          </a:xfrm>
          <a:prstGeom prst="rect">
            <a:avLst/>
          </a:prstGeom>
        </p:spPr>
        <p:txBody>
          <a:bodyPr vert="horz" lIns="91440" tIns="45720" rIns="91440" bIns="45720" rtlCol="0">
            <a:normAutofit fontScale="8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5335" dirty="0">
                <a:latin typeface="等线" panose="02010600030101010101" pitchFamily="2" charset="-122"/>
                <a:ea typeface="等线" panose="02010600030101010101" pitchFamily="2" charset="-122"/>
              </a:rPr>
              <a:t>Kotlin</a:t>
            </a:r>
            <a:endParaRPr lang="zh-CN" altLang="en-US" sz="2855" dirty="0">
              <a:latin typeface="等线" panose="02010600030101010101" pitchFamily="2" charset="-122"/>
              <a:ea typeface="等线" panose="02010600030101010101" pitchFamily="2" charset="-122"/>
            </a:endParaRPr>
          </a:p>
          <a:p>
            <a:pPr lvl="1"/>
            <a:endParaRPr lang="zh-CN" altLang="en-US" sz="2855"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graphicFrame>
        <p:nvGraphicFramePr>
          <p:cNvPr id="7" name="表格 6"/>
          <p:cNvGraphicFramePr/>
          <p:nvPr>
            <p:custDataLst>
              <p:tags r:id="rId2"/>
            </p:custDataLst>
          </p:nvPr>
        </p:nvGraphicFramePr>
        <p:xfrm>
          <a:off x="922655" y="2070735"/>
          <a:ext cx="4547235" cy="3642995"/>
        </p:xfrm>
        <a:graphic>
          <a:graphicData uri="http://schemas.openxmlformats.org/drawingml/2006/table">
            <a:tbl>
              <a:tblPr firstRow="1" bandRow="1">
                <a:tableStyleId>{5C22544A-7EE6-4342-B048-85BDC9FD1C3A}</a:tableStyleId>
              </a:tblPr>
              <a:tblGrid>
                <a:gridCol w="4547235"/>
              </a:tblGrid>
              <a:tr h="3642995">
                <a:tc>
                  <a:txBody>
                    <a:bodyPr/>
                    <a:p>
                      <a:pPr>
                        <a:buNone/>
                      </a:pPr>
                      <a:r>
                        <a:rPr lang="en-US" altLang="zh-CN" sz="1400"/>
                        <a:t>List&lt;Integer&gt; numbers = Arrays.asList(1, 2, 3, 4, 5, 6);</a:t>
                      </a:r>
                      <a:endParaRPr lang="en-US" altLang="zh-CN" sz="1400"/>
                    </a:p>
                    <a:p>
                      <a:pPr>
                        <a:buNone/>
                      </a:pPr>
                      <a:r>
                        <a:rPr lang="en-US" altLang="zh-CN" sz="1400"/>
                        <a:t>        List&lt;Integer&gt; evenNumbers = new ArrayList&lt;&gt;();</a:t>
                      </a:r>
                      <a:endParaRPr lang="en-US" altLang="zh-CN" sz="1400"/>
                    </a:p>
                    <a:p>
                      <a:pPr>
                        <a:buNone/>
                      </a:pPr>
                      <a:endParaRPr lang="en-US" altLang="zh-CN" sz="1400"/>
                    </a:p>
                    <a:p>
                      <a:pPr>
                        <a:buNone/>
                      </a:pPr>
                      <a:r>
                        <a:rPr lang="en-US" altLang="zh-CN" sz="1400"/>
                        <a:t>        for (Integer number : numbers) {</a:t>
                      </a:r>
                      <a:endParaRPr lang="en-US" altLang="zh-CN" sz="1400"/>
                    </a:p>
                    <a:p>
                      <a:pPr>
                        <a:buNone/>
                      </a:pPr>
                      <a:r>
                        <a:rPr lang="en-US" altLang="zh-CN" sz="1400"/>
                        <a:t>            if (number % 2 == 0) {</a:t>
                      </a:r>
                      <a:endParaRPr lang="en-US" altLang="zh-CN" sz="1400"/>
                    </a:p>
                    <a:p>
                      <a:pPr>
                        <a:buNone/>
                      </a:pPr>
                      <a:r>
                        <a:rPr lang="en-US" altLang="zh-CN" sz="1400"/>
                        <a:t>                evenNumbers.add(number * 2);</a:t>
                      </a:r>
                      <a:endParaRPr lang="en-US" altLang="zh-CN" sz="1400"/>
                    </a:p>
                    <a:p>
                      <a:pPr>
                        <a:buNone/>
                      </a:pPr>
                      <a:r>
                        <a:rPr lang="en-US" altLang="zh-CN" sz="1400"/>
                        <a:t>            }</a:t>
                      </a:r>
                      <a:endParaRPr lang="en-US" altLang="zh-CN" sz="1400"/>
                    </a:p>
                    <a:p>
                      <a:pPr>
                        <a:buNone/>
                      </a:pPr>
                      <a:r>
                        <a:rPr lang="en-US" altLang="zh-CN" sz="1400"/>
                        <a:t>        }</a:t>
                      </a:r>
                      <a:endParaRPr lang="en-US" altLang="zh-CN" sz="1400"/>
                    </a:p>
                    <a:p>
                      <a:pPr>
                        <a:buNone/>
                      </a:pPr>
                      <a:endParaRPr lang="en-US" altLang="zh-CN" sz="1400"/>
                    </a:p>
                    <a:p>
                      <a:pPr>
                        <a:buNone/>
                      </a:pPr>
                      <a:r>
                        <a:rPr lang="en-US" altLang="zh-CN" sz="1400"/>
                        <a:t>        int sum = 0;</a:t>
                      </a:r>
                      <a:endParaRPr lang="en-US" altLang="zh-CN" sz="1400"/>
                    </a:p>
                    <a:p>
                      <a:pPr>
                        <a:buNone/>
                      </a:pPr>
                      <a:r>
                        <a:rPr lang="en-US" altLang="zh-CN" sz="1400"/>
                        <a:t>        for (Integer number : evenNumbers) {</a:t>
                      </a:r>
                      <a:endParaRPr lang="en-US" altLang="zh-CN" sz="1400"/>
                    </a:p>
                    <a:p>
                      <a:pPr>
                        <a:buNone/>
                      </a:pPr>
                      <a:r>
                        <a:rPr lang="en-US" altLang="zh-CN" sz="1400"/>
                        <a:t>            sum += number;</a:t>
                      </a:r>
                      <a:endParaRPr lang="en-US" altLang="zh-CN" sz="1400"/>
                    </a:p>
                    <a:p>
                      <a:pPr>
                        <a:buNone/>
                      </a:pPr>
                      <a:r>
                        <a:rPr lang="en-US" altLang="zh-CN" sz="1400"/>
                        <a:t>        }</a:t>
                      </a:r>
                      <a:endParaRPr lang="en-US" altLang="zh-CN" sz="1400"/>
                    </a:p>
                    <a:p>
                      <a:pPr>
                        <a:buNone/>
                      </a:pPr>
                      <a:endParaRPr lang="en-US" altLang="zh-CN" sz="1400"/>
                    </a:p>
                    <a:p>
                      <a:pPr>
                        <a:buNone/>
                      </a:pPr>
                      <a:r>
                        <a:rPr lang="en-US" altLang="zh-CN" sz="1400"/>
                        <a:t>        System.out.println("Sum: " + sum);</a:t>
                      </a:r>
                      <a:endParaRPr lang="en-US" altLang="zh-CN" sz="1400"/>
                    </a:p>
                  </a:txBody>
                  <a:tcPr/>
                </a:tc>
              </a:tr>
            </a:tbl>
          </a:graphicData>
        </a:graphic>
      </p:graphicFrame>
      <p:graphicFrame>
        <p:nvGraphicFramePr>
          <p:cNvPr id="3" name="表格 2"/>
          <p:cNvGraphicFramePr/>
          <p:nvPr>
            <p:custDataLst>
              <p:tags r:id="rId3"/>
            </p:custDataLst>
          </p:nvPr>
        </p:nvGraphicFramePr>
        <p:xfrm>
          <a:off x="6236335" y="2070735"/>
          <a:ext cx="4547235" cy="3642995"/>
        </p:xfrm>
        <a:graphic>
          <a:graphicData uri="http://schemas.openxmlformats.org/drawingml/2006/table">
            <a:tbl>
              <a:tblPr firstRow="1" bandRow="1">
                <a:tableStyleId>{5C22544A-7EE6-4342-B048-85BDC9FD1C3A}</a:tableStyleId>
              </a:tblPr>
              <a:tblGrid>
                <a:gridCol w="4547235"/>
              </a:tblGrid>
              <a:tr h="3642995">
                <a:tc>
                  <a:txBody>
                    <a:bodyPr/>
                    <a:p>
                      <a:pPr>
                        <a:buNone/>
                      </a:pPr>
                      <a:r>
                        <a:rPr lang="en-US" altLang="zh-CN" sz="1400"/>
                        <a:t> val numbers = listOf(1, 2, 3, 4, 5, 6)</a:t>
                      </a:r>
                      <a:endParaRPr lang="en-US" altLang="zh-CN" sz="1400"/>
                    </a:p>
                    <a:p>
                      <a:pPr>
                        <a:buNone/>
                      </a:pPr>
                      <a:r>
                        <a:rPr lang="en-US" altLang="zh-CN" sz="1400"/>
                        <a:t>    val sum = numbers.filter { it % 2 == 0 }</a:t>
                      </a:r>
                      <a:endParaRPr lang="en-US" altLang="zh-CN" sz="1400"/>
                    </a:p>
                    <a:p>
                      <a:pPr>
                        <a:buNone/>
                      </a:pPr>
                      <a:r>
                        <a:rPr lang="en-US" altLang="zh-CN" sz="1400"/>
                        <a:t>                     .map { it * 2 }</a:t>
                      </a:r>
                      <a:endParaRPr lang="en-US" altLang="zh-CN" sz="1400"/>
                    </a:p>
                    <a:p>
                      <a:pPr>
                        <a:buNone/>
                      </a:pPr>
                      <a:r>
                        <a:rPr lang="en-US" altLang="zh-CN" sz="1400"/>
                        <a:t>                     .sum()</a:t>
                      </a:r>
                      <a:endParaRPr lang="en-US" altLang="zh-CN" sz="1400"/>
                    </a:p>
                    <a:p>
                      <a:pPr>
                        <a:buNone/>
                      </a:pPr>
                      <a:r>
                        <a:rPr lang="en-US" altLang="zh-CN" sz="1400"/>
                        <a:t>    println("Sum: $sum")</a:t>
                      </a:r>
                      <a:endParaRPr lang="en-US" altLang="zh-CN" sz="1400"/>
                    </a:p>
                  </a:txBody>
                  <a:tcPr/>
                </a:tc>
              </a:tr>
            </a:tbl>
          </a:graphicData>
        </a:graphic>
      </p:graphicFrame>
      <p:sp>
        <p:nvSpPr>
          <p:cNvPr id="5" name="Rectangle 3"/>
          <p:cNvSpPr txBox="1">
            <a:spLocks noChangeArrowheads="1"/>
          </p:cNvSpPr>
          <p:nvPr/>
        </p:nvSpPr>
        <p:spPr>
          <a:xfrm>
            <a:off x="2046605" y="5781675"/>
            <a:ext cx="2299970" cy="788035"/>
          </a:xfrm>
          <a:prstGeom prst="rect">
            <a:avLst/>
          </a:prstGeom>
        </p:spPr>
        <p:txBody>
          <a:bodyPr vert="horz" lIns="91440" tIns="45720" rIns="91440" bIns="45720" rtlCol="0">
            <a:normAutofit fontScale="8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5335" dirty="0">
                <a:latin typeface="等线" panose="02010600030101010101" pitchFamily="2" charset="-122"/>
                <a:ea typeface="等线" panose="02010600030101010101" pitchFamily="2" charset="-122"/>
              </a:rPr>
              <a:t>Java</a:t>
            </a:r>
            <a:endParaRPr lang="zh-CN" altLang="en-US" sz="2855" dirty="0">
              <a:latin typeface="等线" panose="02010600030101010101" pitchFamily="2" charset="-122"/>
              <a:ea typeface="等线" panose="02010600030101010101" pitchFamily="2" charset="-122"/>
            </a:endParaRPr>
          </a:p>
          <a:p>
            <a:pPr lvl="1"/>
            <a:endParaRPr lang="zh-CN" altLang="en-US" sz="2855" dirty="0">
              <a:latin typeface="等线" panose="02010600030101010101" pitchFamily="2" charset="-122"/>
              <a:ea typeface="等线"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10263505" cy="468630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等线" panose="02010600030101010101" pitchFamily="2" charset="-122"/>
                <a:ea typeface="等线" panose="02010600030101010101" pitchFamily="2" charset="-122"/>
              </a:rPr>
              <a:t>Kotlin </a:t>
            </a:r>
            <a:endParaRPr lang="en-US" altLang="zh-CN"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sym typeface="+mn-ea"/>
              </a:rPr>
              <a:t>Kotlin </a:t>
            </a:r>
            <a:r>
              <a:rPr lang="zh-CN" altLang="en-US" sz="2000" dirty="0">
                <a:latin typeface="等线" panose="02010600030101010101" pitchFamily="2" charset="-122"/>
                <a:ea typeface="等线" panose="02010600030101010101" pitchFamily="2" charset="-122"/>
                <a:sym typeface="+mn-ea"/>
              </a:rPr>
              <a:t>与</a:t>
            </a:r>
            <a:r>
              <a:rPr lang="en-US" altLang="zh-CN" sz="2000" dirty="0">
                <a:latin typeface="等线" panose="02010600030101010101" pitchFamily="2" charset="-122"/>
                <a:ea typeface="等线" panose="02010600030101010101" pitchFamily="2" charset="-122"/>
                <a:sym typeface="+mn-ea"/>
              </a:rPr>
              <a:t> Java </a:t>
            </a:r>
            <a:r>
              <a:rPr lang="zh-CN" altLang="en-US" sz="2000" dirty="0">
                <a:latin typeface="等线" panose="02010600030101010101" pitchFamily="2" charset="-122"/>
                <a:ea typeface="等线" panose="02010600030101010101" pitchFamily="2" charset="-122"/>
                <a:sym typeface="+mn-ea"/>
              </a:rPr>
              <a:t>的兼容性是</a:t>
            </a:r>
            <a:r>
              <a:rPr lang="en-US" altLang="zh-CN" sz="2000" dirty="0">
                <a:latin typeface="等线" panose="02010600030101010101" pitchFamily="2" charset="-122"/>
                <a:ea typeface="等线" panose="02010600030101010101" pitchFamily="2" charset="-122"/>
                <a:sym typeface="+mn-ea"/>
              </a:rPr>
              <a:t> Kotlin </a:t>
            </a:r>
            <a:r>
              <a:rPr lang="zh-CN" altLang="en-US" sz="2000" dirty="0">
                <a:latin typeface="等线" panose="02010600030101010101" pitchFamily="2" charset="-122"/>
                <a:ea typeface="等线" panose="02010600030101010101" pitchFamily="2" charset="-122"/>
                <a:sym typeface="+mn-ea"/>
              </a:rPr>
              <a:t>成为</a:t>
            </a:r>
            <a:r>
              <a:rPr lang="en-US" altLang="zh-CN" sz="2000" dirty="0">
                <a:latin typeface="等线" panose="02010600030101010101" pitchFamily="2" charset="-122"/>
                <a:ea typeface="等线" panose="02010600030101010101" pitchFamily="2" charset="-122"/>
                <a:sym typeface="+mn-ea"/>
              </a:rPr>
              <a:t> Android </a:t>
            </a:r>
            <a:r>
              <a:rPr lang="zh-CN" altLang="en-US" sz="2000" dirty="0">
                <a:latin typeface="等线" panose="02010600030101010101" pitchFamily="2" charset="-122"/>
                <a:ea typeface="等线" panose="02010600030101010101" pitchFamily="2" charset="-122"/>
                <a:sym typeface="+mn-ea"/>
              </a:rPr>
              <a:t>开发语言的一个重要原因。</a:t>
            </a:r>
            <a:endParaRPr lang="zh-CN" altLang="en-US" sz="2000"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sym typeface="+mn-ea"/>
              </a:rPr>
              <a:t>Kotlin </a:t>
            </a:r>
            <a:r>
              <a:rPr lang="zh-CN" altLang="en-US" sz="2000" dirty="0">
                <a:latin typeface="等线" panose="02010600030101010101" pitchFamily="2" charset="-122"/>
                <a:ea typeface="等线" panose="02010600030101010101" pitchFamily="2" charset="-122"/>
                <a:sym typeface="+mn-ea"/>
              </a:rPr>
              <a:t>提供了内建的协程支持，使得异步编程更加简单和高效。</a:t>
            </a:r>
            <a:endParaRPr lang="zh-CN" altLang="en-US" sz="2000"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sym typeface="+mn-ea"/>
              </a:rPr>
              <a:t>Kotlin </a:t>
            </a:r>
            <a:r>
              <a:rPr lang="zh-CN" altLang="en-US" sz="2000" dirty="0">
                <a:latin typeface="等线" panose="02010600030101010101" pitchFamily="2" charset="-122"/>
                <a:ea typeface="等线" panose="02010600030101010101" pitchFamily="2" charset="-122"/>
                <a:sym typeface="+mn-ea"/>
              </a:rPr>
              <a:t>内建了空安全机制，通过类型系统强制处理空指针异常。</a:t>
            </a:r>
            <a:endParaRPr lang="zh-CN" altLang="en-US" sz="2000"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sym typeface="+mn-ea"/>
              </a:rPr>
              <a:t>Kotlin </a:t>
            </a:r>
            <a:r>
              <a:rPr lang="zh-CN" altLang="en-US" sz="2000" dirty="0">
                <a:latin typeface="等线" panose="02010600030101010101" pitchFamily="2" charset="-122"/>
                <a:ea typeface="等线" panose="02010600030101010101" pitchFamily="2" charset="-122"/>
                <a:sym typeface="+mn-ea"/>
              </a:rPr>
              <a:t>不仅仅局限于</a:t>
            </a:r>
            <a:r>
              <a:rPr lang="en-US" altLang="zh-CN" sz="2000" dirty="0">
                <a:latin typeface="等线" panose="02010600030101010101" pitchFamily="2" charset="-122"/>
                <a:ea typeface="等线" panose="02010600030101010101" pitchFamily="2" charset="-122"/>
                <a:sym typeface="+mn-ea"/>
              </a:rPr>
              <a:t> Android </a:t>
            </a:r>
            <a:r>
              <a:rPr lang="zh-CN" altLang="en-US" sz="2000" dirty="0">
                <a:latin typeface="等线" panose="02010600030101010101" pitchFamily="2" charset="-122"/>
                <a:ea typeface="等线" panose="02010600030101010101" pitchFamily="2" charset="-122"/>
                <a:sym typeface="+mn-ea"/>
              </a:rPr>
              <a:t>开发，它的多平台特性（</a:t>
            </a:r>
            <a:r>
              <a:rPr lang="en-US" altLang="zh-CN" sz="2000" dirty="0">
                <a:latin typeface="等线" panose="02010600030101010101" pitchFamily="2" charset="-122"/>
                <a:ea typeface="等线" panose="02010600030101010101" pitchFamily="2" charset="-122"/>
                <a:sym typeface="+mn-ea"/>
              </a:rPr>
              <a:t>Kotlin Multiplatform</a:t>
            </a:r>
            <a:r>
              <a:rPr lang="zh-CN" altLang="en-US" sz="2000" dirty="0">
                <a:latin typeface="等线" panose="02010600030101010101" pitchFamily="2" charset="-122"/>
                <a:ea typeface="等线" panose="02010600030101010101" pitchFamily="2" charset="-122"/>
                <a:sym typeface="+mn-ea"/>
              </a:rPr>
              <a:t>）使得开发者能够共享代码，在多个平台（如</a:t>
            </a:r>
            <a:r>
              <a:rPr lang="en-US" altLang="zh-CN" sz="2000" dirty="0">
                <a:latin typeface="等线" panose="02010600030101010101" pitchFamily="2" charset="-122"/>
                <a:ea typeface="等线" panose="02010600030101010101" pitchFamily="2" charset="-122"/>
                <a:sym typeface="+mn-ea"/>
              </a:rPr>
              <a:t>Android</a:t>
            </a:r>
            <a:r>
              <a:rPr lang="zh-CN" altLang="en-US" sz="2000" dirty="0">
                <a:latin typeface="等线" panose="02010600030101010101" pitchFamily="2" charset="-122"/>
                <a:ea typeface="等线" panose="02010600030101010101" pitchFamily="2" charset="-122"/>
                <a:sym typeface="+mn-ea"/>
              </a:rPr>
              <a:t>、</a:t>
            </a:r>
            <a:r>
              <a:rPr lang="en-US" altLang="zh-CN" sz="2000" dirty="0">
                <a:latin typeface="等线" panose="02010600030101010101" pitchFamily="2" charset="-122"/>
                <a:ea typeface="等线" panose="02010600030101010101" pitchFamily="2" charset="-122"/>
                <a:sym typeface="+mn-ea"/>
              </a:rPr>
              <a:t>iOS</a:t>
            </a:r>
            <a:r>
              <a:rPr lang="zh-CN" altLang="en-US" sz="2000" dirty="0">
                <a:latin typeface="等线" panose="02010600030101010101" pitchFamily="2" charset="-122"/>
                <a:ea typeface="等线" panose="02010600030101010101" pitchFamily="2" charset="-122"/>
                <a:sym typeface="+mn-ea"/>
              </a:rPr>
              <a:t>、</a:t>
            </a:r>
            <a:r>
              <a:rPr lang="en-US" altLang="zh-CN" sz="2000" dirty="0">
                <a:latin typeface="等线" panose="02010600030101010101" pitchFamily="2" charset="-122"/>
                <a:ea typeface="等线" panose="02010600030101010101" pitchFamily="2" charset="-122"/>
                <a:sym typeface="+mn-ea"/>
              </a:rPr>
              <a:t>Web</a:t>
            </a:r>
            <a:r>
              <a:rPr lang="zh-CN" altLang="en-US" sz="2000" dirty="0">
                <a:latin typeface="等线" panose="02010600030101010101" pitchFamily="2" charset="-122"/>
                <a:ea typeface="等线" panose="02010600030101010101" pitchFamily="2" charset="-122"/>
                <a:sym typeface="+mn-ea"/>
              </a:rPr>
              <a:t>和桌面）上运行。</a:t>
            </a:r>
            <a:endParaRPr lang="zh-CN" altLang="en-US" sz="2000" dirty="0">
              <a:latin typeface="等线" panose="02010600030101010101" pitchFamily="2" charset="-122"/>
              <a:ea typeface="等线" panose="02010600030101010101" pitchFamily="2" charset="-122"/>
              <a:sym typeface="+mn-ea"/>
            </a:endParaRPr>
          </a:p>
          <a:p>
            <a:pPr lvl="1" algn="l">
              <a:lnSpc>
                <a:spcPct val="130000"/>
              </a:lnSpc>
            </a:pPr>
            <a:r>
              <a:rPr lang="en-US" altLang="zh-CN" sz="2000" dirty="0">
                <a:latin typeface="等线" panose="02010600030101010101" pitchFamily="2" charset="-122"/>
                <a:ea typeface="等线" panose="02010600030101010101" pitchFamily="2" charset="-122"/>
              </a:rPr>
              <a:t>Kotlin</a:t>
            </a:r>
            <a:r>
              <a:rPr lang="zh-CN" altLang="en-US" sz="2000" dirty="0">
                <a:latin typeface="等线" panose="02010600030101010101" pitchFamily="2" charset="-122"/>
                <a:ea typeface="等线" panose="02010600030101010101" pitchFamily="2" charset="-122"/>
              </a:rPr>
              <a:t>作为一种现代编程语言，正在不断发展和演进。</a:t>
            </a:r>
            <a:endParaRPr lang="zh-CN" altLang="en-US" sz="2000" dirty="0">
              <a:latin typeface="等线" panose="02010600030101010101" pitchFamily="2" charset="-122"/>
              <a:ea typeface="等线" panose="02010600030101010101" pitchFamily="2" charset="-122"/>
            </a:endParaRPr>
          </a:p>
          <a:p>
            <a:pPr lvl="1"/>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pic>
        <p:nvPicPr>
          <p:cNvPr id="2" name="图片 1"/>
          <p:cNvPicPr>
            <a:picLocks noChangeAspect="1"/>
          </p:cNvPicPr>
          <p:nvPr/>
        </p:nvPicPr>
        <p:blipFill>
          <a:blip r:embed="rId2"/>
          <a:stretch>
            <a:fillRect/>
          </a:stretch>
        </p:blipFill>
        <p:spPr>
          <a:xfrm>
            <a:off x="7244080" y="4756150"/>
            <a:ext cx="3790315" cy="1721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5119370" cy="468630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等线" panose="02010600030101010101" pitchFamily="2" charset="-122"/>
                <a:ea typeface="等线" panose="02010600030101010101" pitchFamily="2" charset="-122"/>
              </a:rPr>
              <a:t>Jetpack Compose </a:t>
            </a:r>
            <a:endParaRPr lang="en-US" altLang="zh-CN"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rPr>
              <a:t>Jetpack Compose</a:t>
            </a:r>
            <a:r>
              <a:rPr lang="zh-CN" altLang="en-US" sz="2000" dirty="0">
                <a:latin typeface="等线" panose="02010600030101010101" pitchFamily="2" charset="-122"/>
                <a:ea typeface="等线" panose="02010600030101010101" pitchFamily="2" charset="-122"/>
              </a:rPr>
              <a:t>（简称</a:t>
            </a:r>
            <a:r>
              <a:rPr lang="en-US" altLang="zh-CN" sz="2000" dirty="0">
                <a:latin typeface="等线" panose="02010600030101010101" pitchFamily="2" charset="-122"/>
                <a:ea typeface="等线" panose="02010600030101010101" pitchFamily="2" charset="-122"/>
              </a:rPr>
              <a:t>Compose</a:t>
            </a:r>
            <a:r>
              <a:rPr lang="zh-CN" altLang="en-US" sz="2000" dirty="0">
                <a:latin typeface="等线" panose="02010600030101010101" pitchFamily="2" charset="-122"/>
                <a:ea typeface="等线" panose="02010600030101010101" pitchFamily="2" charset="-122"/>
              </a:rPr>
              <a:t>）于</a:t>
            </a:r>
            <a:r>
              <a:rPr lang="en-US" altLang="zh-CN" sz="2000" dirty="0">
                <a:latin typeface="等线" panose="02010600030101010101" pitchFamily="2" charset="-122"/>
                <a:ea typeface="等线" panose="02010600030101010101" pitchFamily="2" charset="-122"/>
              </a:rPr>
              <a:t>2019</a:t>
            </a:r>
            <a:r>
              <a:rPr lang="zh-CN" altLang="en-US" sz="2000" dirty="0">
                <a:latin typeface="等线" panose="02010600030101010101" pitchFamily="2" charset="-122"/>
                <a:ea typeface="等线" panose="02010600030101010101" pitchFamily="2" charset="-122"/>
              </a:rPr>
              <a:t>年首次公开发布，并在</a:t>
            </a:r>
            <a:r>
              <a:rPr lang="en-US" altLang="zh-CN" sz="2000" dirty="0">
                <a:latin typeface="等线" panose="02010600030101010101" pitchFamily="2" charset="-122"/>
                <a:ea typeface="等线" panose="02010600030101010101" pitchFamily="2" charset="-122"/>
              </a:rPr>
              <a:t>2020</a:t>
            </a:r>
            <a:r>
              <a:rPr lang="zh-CN" altLang="en-US" sz="2000" dirty="0">
                <a:latin typeface="等线" panose="02010600030101010101" pitchFamily="2" charset="-122"/>
                <a:ea typeface="等线" panose="02010600030101010101" pitchFamily="2" charset="-122"/>
              </a:rPr>
              <a:t>年的</a:t>
            </a:r>
            <a:r>
              <a:rPr lang="en-US" altLang="zh-CN" sz="2000" dirty="0">
                <a:latin typeface="等线" panose="02010600030101010101" pitchFamily="2" charset="-122"/>
                <a:ea typeface="等线" panose="02010600030101010101" pitchFamily="2" charset="-122"/>
              </a:rPr>
              <a:t>Google I/O </a:t>
            </a:r>
            <a:r>
              <a:rPr lang="zh-CN" altLang="en-US" sz="2000" dirty="0">
                <a:latin typeface="等线" panose="02010600030101010101" pitchFamily="2" charset="-122"/>
                <a:ea typeface="等线" panose="02010600030101010101" pitchFamily="2" charset="-122"/>
              </a:rPr>
              <a:t>大会上正式推出。</a:t>
            </a:r>
            <a:endParaRPr lang="zh-CN" altLang="en-US" sz="2000" dirty="0">
              <a:latin typeface="等线" panose="02010600030101010101" pitchFamily="2" charset="-122"/>
              <a:ea typeface="等线" panose="02010600030101010101" pitchFamily="2" charset="-122"/>
            </a:endParaRPr>
          </a:p>
          <a:p>
            <a:pPr lvl="1" algn="l">
              <a:lnSpc>
                <a:spcPct val="130000"/>
              </a:lnSpc>
            </a:pPr>
            <a:r>
              <a:rPr lang="en-US" altLang="zh-CN" sz="2000" dirty="0">
                <a:latin typeface="等线" panose="02010600030101010101" pitchFamily="2" charset="-122"/>
                <a:ea typeface="等线" panose="02010600030101010101" pitchFamily="2" charset="-122"/>
              </a:rPr>
              <a:t>Jetpack Compose</a:t>
            </a:r>
            <a:r>
              <a:rPr lang="zh-CN" altLang="en-US" sz="2000" dirty="0">
                <a:latin typeface="等线" panose="02010600030101010101" pitchFamily="2" charset="-122"/>
                <a:ea typeface="等线" panose="02010600030101010101" pitchFamily="2" charset="-122"/>
              </a:rPr>
              <a:t>的核心理念是声明式</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编程，在声明式编程中，开发者只需描述界面应当是什么样的，而不需要显式地定义如何去实现它。</a:t>
            </a:r>
            <a:endParaRPr lang="zh-CN" altLang="en-US" sz="2000" dirty="0">
              <a:latin typeface="等线" panose="02010600030101010101" pitchFamily="2" charset="-122"/>
              <a:ea typeface="等线" panose="02010600030101010101" pitchFamily="2" charset="-122"/>
            </a:endParaRPr>
          </a:p>
          <a:p>
            <a:pPr lvl="1" algn="l">
              <a:lnSpc>
                <a:spcPct val="130000"/>
              </a:lnSpc>
            </a:pPr>
            <a:endParaRPr lang="zh-CN" altLang="en-US" sz="2000" dirty="0">
              <a:latin typeface="等线" panose="02010600030101010101" pitchFamily="2" charset="-122"/>
              <a:ea typeface="等线" panose="02010600030101010101" pitchFamily="2" charset="-122"/>
            </a:endParaRPr>
          </a:p>
          <a:p>
            <a:pPr lvl="1" algn="l">
              <a:lnSpc>
                <a:spcPct val="130000"/>
              </a:lnSpc>
            </a:pP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pic>
        <p:nvPicPr>
          <p:cNvPr id="2" name="图片 -2147482546"/>
          <p:cNvPicPr>
            <a:picLocks noChangeAspect="1"/>
          </p:cNvPicPr>
          <p:nvPr/>
        </p:nvPicPr>
        <p:blipFill>
          <a:blip r:embed="rId2"/>
          <a:stretch>
            <a:fillRect/>
          </a:stretch>
        </p:blipFill>
        <p:spPr>
          <a:xfrm>
            <a:off x="6096000" y="1829435"/>
            <a:ext cx="5257800" cy="325247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6886575" y="1299845"/>
            <a:ext cx="2285365" cy="5365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l">
              <a:lnSpc>
                <a:spcPct val="130000"/>
              </a:lnSpc>
              <a:buNone/>
            </a:pPr>
            <a:r>
              <a:rPr lang="en-US" altLang="zh-CN" dirty="0">
                <a:latin typeface="等线" panose="02010600030101010101" pitchFamily="2" charset="-122"/>
                <a:ea typeface="等线" panose="02010600030101010101" pitchFamily="2" charset="-122"/>
              </a:rPr>
              <a:t>XML</a:t>
            </a:r>
            <a:r>
              <a:rPr lang="zh-CN" altLang="en-US" dirty="0">
                <a:latin typeface="等线" panose="02010600030101010101" pitchFamily="2" charset="-122"/>
                <a:ea typeface="等线" panose="02010600030101010101" pitchFamily="2" charset="-122"/>
              </a:rPr>
              <a:t>方式</a:t>
            </a:r>
            <a:endParaRPr lang="zh-CN" altLang="en-US" sz="2000" dirty="0">
              <a:latin typeface="等线" panose="02010600030101010101" pitchFamily="2" charset="-122"/>
              <a:ea typeface="等线" panose="02010600030101010101" pitchFamily="2" charset="-122"/>
            </a:endParaRPr>
          </a:p>
          <a:p>
            <a:pPr lvl="1" algn="l">
              <a:lnSpc>
                <a:spcPct val="130000"/>
              </a:lnSpc>
            </a:pP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pic>
        <p:nvPicPr>
          <p:cNvPr id="5" name="图片 4"/>
          <p:cNvPicPr>
            <a:picLocks noChangeAspect="1"/>
          </p:cNvPicPr>
          <p:nvPr/>
        </p:nvPicPr>
        <p:blipFill>
          <a:blip r:embed="rId2"/>
          <a:stretch>
            <a:fillRect/>
          </a:stretch>
        </p:blipFill>
        <p:spPr>
          <a:xfrm>
            <a:off x="5377180" y="1896110"/>
            <a:ext cx="6496050" cy="3830320"/>
          </a:xfrm>
          <a:prstGeom prst="rect">
            <a:avLst/>
          </a:prstGeom>
        </p:spPr>
      </p:pic>
      <p:graphicFrame>
        <p:nvGraphicFramePr>
          <p:cNvPr id="7" name="表格 6"/>
          <p:cNvGraphicFramePr/>
          <p:nvPr>
            <p:custDataLst>
              <p:tags r:id="rId3"/>
            </p:custDataLst>
          </p:nvPr>
        </p:nvGraphicFramePr>
        <p:xfrm>
          <a:off x="186055" y="1837690"/>
          <a:ext cx="5074920" cy="4876165"/>
        </p:xfrm>
        <a:graphic>
          <a:graphicData uri="http://schemas.openxmlformats.org/drawingml/2006/table">
            <a:tbl>
              <a:tblPr firstRow="1" bandRow="1">
                <a:tableStyleId>{5C22544A-7EE6-4342-B048-85BDC9FD1C3A}</a:tableStyleId>
              </a:tblPr>
              <a:tblGrid>
                <a:gridCol w="5074920"/>
              </a:tblGrid>
              <a:tr h="4876165">
                <a:tc>
                  <a:txBody>
                    <a:bodyPr/>
                    <a:p>
                      <a:pPr>
                        <a:buNone/>
                      </a:pPr>
                      <a:r>
                        <a:rPr lang="en-US" altLang="zh-CN" sz="1400"/>
                        <a:t>&lt;androidx.constraintlayout.widget.ConstraintLayout</a:t>
                      </a:r>
                      <a:endParaRPr lang="en-US" altLang="zh-CN" sz="1400"/>
                    </a:p>
                    <a:p>
                      <a:pPr>
                        <a:buNone/>
                      </a:pPr>
                      <a:r>
                        <a:rPr lang="en-US" altLang="zh-CN" sz="1400"/>
                        <a:t>    xmlns:android="http://schemas.android.com/apk/res/android"</a:t>
                      </a:r>
                      <a:endParaRPr lang="en-US" altLang="zh-CN" sz="1400"/>
                    </a:p>
                    <a:p>
                      <a:pPr>
                        <a:buNone/>
                      </a:pPr>
                      <a:r>
                        <a:rPr lang="en-US" altLang="zh-CN" sz="1400"/>
                        <a:t>    xmlns:app="http://schemas.android.com/apk/res-auto"</a:t>
                      </a:r>
                      <a:endParaRPr lang="en-US" altLang="zh-CN" sz="1400"/>
                    </a:p>
                    <a:p>
                      <a:pPr>
                        <a:buNone/>
                      </a:pPr>
                      <a:r>
                        <a:rPr lang="en-US" altLang="zh-CN" sz="1400"/>
                        <a:t>    xmlns:tools="http://schemas.android.com/tools"</a:t>
                      </a:r>
                      <a:endParaRPr lang="en-US" altLang="zh-CN" sz="1400"/>
                    </a:p>
                    <a:p>
                      <a:pPr>
                        <a:buNone/>
                      </a:pPr>
                      <a:r>
                        <a:rPr lang="en-US" altLang="zh-CN" sz="1400"/>
                        <a:t>    android:layout_width="match_parent"</a:t>
                      </a:r>
                      <a:endParaRPr lang="en-US" altLang="zh-CN" sz="1400"/>
                    </a:p>
                    <a:p>
                      <a:pPr>
                        <a:buNone/>
                      </a:pPr>
                      <a:r>
                        <a:rPr lang="en-US" altLang="zh-CN" sz="1400"/>
                        <a:t>    android:layout_height="match_parent"</a:t>
                      </a:r>
                      <a:endParaRPr lang="en-US" altLang="zh-CN" sz="1400"/>
                    </a:p>
                    <a:p>
                      <a:pPr>
                        <a:buNone/>
                      </a:pPr>
                      <a:r>
                        <a:rPr lang="en-US" altLang="zh-CN" sz="1400"/>
                        <a:t>    tools:context=".MainActivity"&gt;</a:t>
                      </a:r>
                      <a:endParaRPr lang="en-US" altLang="zh-CN" sz="1400"/>
                    </a:p>
                    <a:p>
                      <a:pPr>
                        <a:buNone/>
                      </a:pPr>
                      <a:endParaRPr lang="en-US" altLang="zh-CN" sz="1400"/>
                    </a:p>
                    <a:p>
                      <a:pPr>
                        <a:buNone/>
                      </a:pPr>
                      <a:r>
                        <a:rPr lang="en-US" altLang="zh-CN" sz="1400"/>
                        <a:t>   &lt;TextView</a:t>
                      </a:r>
                      <a:endParaRPr lang="en-US" altLang="zh-CN" sz="1400"/>
                    </a:p>
                    <a:p>
                      <a:pPr>
                        <a:buNone/>
                      </a:pPr>
                      <a:r>
                        <a:rPr lang="en-US" altLang="zh-CN" sz="1400"/>
                        <a:t>   android:id="@+id/textView"</a:t>
                      </a:r>
                      <a:endParaRPr lang="en-US" altLang="zh-CN" sz="1400"/>
                    </a:p>
                    <a:p>
                      <a:pPr>
                        <a:buNone/>
                      </a:pPr>
                      <a:r>
                        <a:rPr lang="en-US" altLang="zh-CN" sz="1400"/>
                        <a:t>    android:layout_width="wrap_content"</a:t>
                      </a:r>
                      <a:endParaRPr lang="en-US" altLang="zh-CN" sz="1400"/>
                    </a:p>
                    <a:p>
                      <a:pPr>
                        <a:buNone/>
                      </a:pPr>
                      <a:r>
                        <a:rPr lang="en-US" altLang="zh-CN" sz="1400"/>
                        <a:t>    android:layout_height="wrap_content"</a:t>
                      </a:r>
                      <a:endParaRPr lang="en-US" altLang="zh-CN" sz="1400"/>
                    </a:p>
                    <a:p>
                      <a:pPr>
                        <a:buNone/>
                      </a:pPr>
                      <a:r>
                        <a:rPr lang="en-US" altLang="zh-CN" sz="1400"/>
                        <a:t>    android:text="Hello World!"</a:t>
                      </a:r>
                      <a:endParaRPr lang="en-US" altLang="zh-CN" sz="1400"/>
                    </a:p>
                    <a:p>
                      <a:pPr>
                        <a:buNone/>
                      </a:pPr>
                      <a:r>
                        <a:rPr lang="en-US" altLang="zh-CN" sz="1400"/>
                        <a:t>    app:layout_constraintBottom_toBottomOf="parent"</a:t>
                      </a:r>
                      <a:endParaRPr lang="en-US" altLang="zh-CN" sz="1400"/>
                    </a:p>
                    <a:p>
                      <a:pPr>
                        <a:buNone/>
                      </a:pPr>
                      <a:r>
                        <a:rPr lang="en-US" altLang="zh-CN" sz="1400"/>
                        <a:t>    app:layout_constraintLeft_toLeftOf="parent"</a:t>
                      </a:r>
                      <a:endParaRPr lang="en-US" altLang="zh-CN" sz="1400"/>
                    </a:p>
                    <a:p>
                      <a:pPr>
                        <a:buNone/>
                      </a:pPr>
                      <a:r>
                        <a:rPr lang="en-US" altLang="zh-CN" sz="1400"/>
                        <a:t>    app:layout_constraintRight_toRightOf="parent"</a:t>
                      </a:r>
                      <a:endParaRPr lang="en-US" altLang="zh-CN" sz="1400"/>
                    </a:p>
                    <a:p>
                      <a:pPr>
                        <a:buNone/>
                      </a:pPr>
                      <a:r>
                        <a:rPr lang="en-US" altLang="zh-CN" sz="1400"/>
                        <a:t>    app:layout_constraintTop_toTopOf="parent" /&gt;</a:t>
                      </a:r>
                      <a:endParaRPr lang="en-US" altLang="zh-CN" sz="1400"/>
                    </a:p>
                    <a:p>
                      <a:pPr>
                        <a:buNone/>
                      </a:pPr>
                      <a:endParaRPr lang="en-US" altLang="zh-CN" sz="1400"/>
                    </a:p>
                    <a:p>
                      <a:pPr>
                        <a:buNone/>
                      </a:pPr>
                      <a:r>
                        <a:rPr lang="en-US" altLang="zh-CN" sz="1400"/>
                        <a:t>&lt;/androidx.constraintlayout.widget.ConstraintLayout&gt;</a:t>
                      </a:r>
                      <a:endParaRPr lang="en-US" altLang="zh-CN" sz="1400"/>
                    </a:p>
                  </a:txBody>
                  <a:tcPr/>
                </a:tc>
              </a:tr>
            </a:tbl>
          </a:graphicData>
        </a:graphic>
      </p:graphicFrame>
      <p:graphicFrame>
        <p:nvGraphicFramePr>
          <p:cNvPr id="9" name="表格 8"/>
          <p:cNvGraphicFramePr/>
          <p:nvPr>
            <p:custDataLst>
              <p:tags r:id="rId4"/>
            </p:custDataLst>
          </p:nvPr>
        </p:nvGraphicFramePr>
        <p:xfrm>
          <a:off x="5557520" y="5798820"/>
          <a:ext cx="5074920" cy="851535"/>
        </p:xfrm>
        <a:graphic>
          <a:graphicData uri="http://schemas.openxmlformats.org/drawingml/2006/table">
            <a:tbl>
              <a:tblPr firstRow="1" bandRow="1">
                <a:tableStyleId>{5C22544A-7EE6-4342-B048-85BDC9FD1C3A}</a:tableStyleId>
              </a:tblPr>
              <a:tblGrid>
                <a:gridCol w="5074920"/>
              </a:tblGrid>
              <a:tr h="851535">
                <a:tc>
                  <a:txBody>
                    <a:bodyPr/>
                    <a:p>
                      <a:pPr>
                        <a:buNone/>
                      </a:pPr>
                      <a:r>
                        <a:rPr lang="en-US" altLang="zh-CN" sz="1400"/>
                        <a:t> TextView textView = findViewById(R.id.textView); </a:t>
                      </a:r>
                      <a:endParaRPr lang="en-US" altLang="zh-CN" sz="1400"/>
                    </a:p>
                    <a:p>
                      <a:pPr>
                        <a:buNone/>
                      </a:pPr>
                      <a:endParaRPr lang="en-US" altLang="zh-CN" sz="1400"/>
                    </a:p>
                    <a:p>
                      <a:pPr>
                        <a:buNone/>
                      </a:pPr>
                      <a:r>
                        <a:rPr lang="en-US" altLang="zh-CN" sz="1400"/>
                        <a:t> textView.setText("Hello from Java!"); </a:t>
                      </a:r>
                      <a:endParaRPr lang="zh-CN" altLang="en-US" sz="1400"/>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2119630" y="1836420"/>
            <a:ext cx="2285365" cy="53657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l">
              <a:lnSpc>
                <a:spcPct val="130000"/>
              </a:lnSpc>
              <a:buNone/>
            </a:pPr>
            <a:r>
              <a:rPr lang="en-US" altLang="zh-CN" dirty="0">
                <a:latin typeface="等线" panose="02010600030101010101" pitchFamily="2" charset="-122"/>
                <a:ea typeface="等线" panose="02010600030101010101" pitchFamily="2" charset="-122"/>
              </a:rPr>
              <a:t>Compose</a:t>
            </a:r>
            <a:r>
              <a:rPr lang="zh-CN" altLang="en-US" dirty="0">
                <a:latin typeface="等线" panose="02010600030101010101" pitchFamily="2" charset="-122"/>
                <a:ea typeface="等线" panose="02010600030101010101" pitchFamily="2" charset="-122"/>
              </a:rPr>
              <a:t>方式</a:t>
            </a:r>
            <a:endParaRPr lang="zh-CN" altLang="en-US" sz="2000" dirty="0">
              <a:latin typeface="等线" panose="02010600030101010101" pitchFamily="2" charset="-122"/>
              <a:ea typeface="等线" panose="02010600030101010101" pitchFamily="2" charset="-122"/>
            </a:endParaRPr>
          </a:p>
          <a:p>
            <a:pPr lvl="1" algn="l">
              <a:lnSpc>
                <a:spcPct val="130000"/>
              </a:lnSpc>
            </a:pP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graphicFrame>
        <p:nvGraphicFramePr>
          <p:cNvPr id="9" name="表格 8"/>
          <p:cNvGraphicFramePr/>
          <p:nvPr>
            <p:custDataLst>
              <p:tags r:id="rId2"/>
            </p:custDataLst>
          </p:nvPr>
        </p:nvGraphicFramePr>
        <p:xfrm>
          <a:off x="774065" y="2492375"/>
          <a:ext cx="5074920" cy="2477135"/>
        </p:xfrm>
        <a:graphic>
          <a:graphicData uri="http://schemas.openxmlformats.org/drawingml/2006/table">
            <a:tbl>
              <a:tblPr firstRow="1" bandRow="1">
                <a:tableStyleId>{5C22544A-7EE6-4342-B048-85BDC9FD1C3A}</a:tableStyleId>
              </a:tblPr>
              <a:tblGrid>
                <a:gridCol w="5074920"/>
              </a:tblGrid>
              <a:tr h="2477135">
                <a:tc>
                  <a:txBody>
                    <a:bodyPr/>
                    <a:p>
                      <a:pPr>
                        <a:buNone/>
                      </a:pPr>
                      <a:r>
                        <a:rPr lang="en-US" altLang="zh-CN" sz="1400"/>
                        <a:t>@Composable</a:t>
                      </a:r>
                      <a:endParaRPr lang="en-US" altLang="zh-CN" sz="1400"/>
                    </a:p>
                    <a:p>
                      <a:pPr>
                        <a:buNone/>
                      </a:pPr>
                      <a:r>
                        <a:rPr lang="en-US" altLang="zh-CN" sz="1400"/>
                        <a:t>fun HelloWorldScreen() {</a:t>
                      </a:r>
                      <a:endParaRPr lang="en-US" altLang="zh-CN" sz="1400"/>
                    </a:p>
                    <a:p>
                      <a:pPr>
                        <a:buNone/>
                      </a:pPr>
                      <a:r>
                        <a:rPr lang="en-US" altLang="zh-CN" sz="1400"/>
                        <a:t>    Box(</a:t>
                      </a:r>
                      <a:endParaRPr lang="en-US" altLang="zh-CN" sz="1400"/>
                    </a:p>
                    <a:p>
                      <a:pPr>
                        <a:buNone/>
                      </a:pPr>
                      <a:r>
                        <a:rPr lang="en-US" altLang="zh-CN" sz="1400"/>
                        <a:t>        modifier = Modifier.fillMaxSize(),</a:t>
                      </a:r>
                      <a:endParaRPr lang="en-US" altLang="zh-CN" sz="1400"/>
                    </a:p>
                    <a:p>
                      <a:pPr>
                        <a:buNone/>
                      </a:pPr>
                      <a:r>
                        <a:rPr lang="en-US" altLang="zh-CN" sz="1400"/>
                        <a:t>        contentAlignment = Alignment.Center</a:t>
                      </a:r>
                      <a:endParaRPr lang="en-US" altLang="zh-CN" sz="1400"/>
                    </a:p>
                    <a:p>
                      <a:pPr>
                        <a:buNone/>
                      </a:pPr>
                      <a:r>
                        <a:rPr lang="en-US" altLang="zh-CN" sz="1400"/>
                        <a:t>    ) {</a:t>
                      </a:r>
                      <a:endParaRPr lang="en-US" altLang="zh-CN" sz="1400"/>
                    </a:p>
                    <a:p>
                      <a:pPr>
                        <a:buNone/>
                      </a:pPr>
                      <a:r>
                        <a:rPr lang="en-US" altLang="zh-CN" sz="1400"/>
                        <a:t>        Text(</a:t>
                      </a:r>
                      <a:endParaRPr lang="en-US" altLang="zh-CN" sz="1400"/>
                    </a:p>
                    <a:p>
                      <a:pPr>
                        <a:buNone/>
                      </a:pPr>
                      <a:r>
                        <a:rPr lang="en-US" altLang="zh-CN" sz="1400"/>
                        <a:t>            text = "Hello World!",</a:t>
                      </a:r>
                      <a:endParaRPr lang="en-US" altLang="zh-CN" sz="1400"/>
                    </a:p>
                    <a:p>
                      <a:pPr>
                        <a:buNone/>
                      </a:pPr>
                      <a:r>
                        <a:rPr lang="en-US" altLang="zh-CN" sz="1400"/>
                        <a:t>            fontSize = 24.sp,</a:t>
                      </a:r>
                      <a:endParaRPr lang="en-US" altLang="zh-CN" sz="1400"/>
                    </a:p>
                    <a:p>
                      <a:pPr>
                        <a:buNone/>
                      </a:pPr>
                      <a:r>
                        <a:rPr lang="en-US" altLang="zh-CN" sz="1400"/>
                        <a:t>            color = MaterialTheme.colorScheme.onBackground</a:t>
                      </a:r>
                      <a:endParaRPr lang="en-US" altLang="zh-CN" sz="1400"/>
                    </a:p>
                    <a:p>
                      <a:pPr>
                        <a:buNone/>
                      </a:pPr>
                      <a:r>
                        <a:rPr lang="en-US" altLang="zh-CN" sz="1400"/>
                        <a:t>        )</a:t>
                      </a:r>
                      <a:endParaRPr lang="en-US" altLang="zh-CN" sz="1400"/>
                    </a:p>
                    <a:p>
                      <a:pPr>
                        <a:buNone/>
                      </a:pPr>
                      <a:r>
                        <a:rPr lang="en-US" altLang="zh-CN" sz="1400"/>
                        <a:t>    }</a:t>
                      </a:r>
                      <a:endParaRPr lang="en-US" altLang="zh-CN" sz="1400"/>
                    </a:p>
                    <a:p>
                      <a:pPr>
                        <a:buNone/>
                      </a:pPr>
                      <a:r>
                        <a:rPr lang="en-US" altLang="zh-CN" sz="1400"/>
                        <a:t>}</a:t>
                      </a:r>
                      <a:endParaRPr lang="en-US" altLang="zh-CN" sz="1400"/>
                    </a:p>
                  </a:txBody>
                  <a:tcPr/>
                </a:tc>
              </a:tr>
            </a:tbl>
          </a:graphicData>
        </a:graphic>
      </p:graphicFrame>
      <p:pic>
        <p:nvPicPr>
          <p:cNvPr id="3" name="图片 2"/>
          <p:cNvPicPr>
            <a:picLocks noChangeAspect="1"/>
          </p:cNvPicPr>
          <p:nvPr/>
        </p:nvPicPr>
        <p:blipFill>
          <a:blip r:embed="rId3"/>
          <a:stretch>
            <a:fillRect/>
          </a:stretch>
        </p:blipFill>
        <p:spPr>
          <a:xfrm>
            <a:off x="7595235" y="778510"/>
            <a:ext cx="2647315" cy="54457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9603740" cy="468630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等线" panose="02010600030101010101" pitchFamily="2" charset="-122"/>
                <a:ea typeface="等线" panose="02010600030101010101" pitchFamily="2" charset="-122"/>
              </a:rPr>
              <a:t>Jetpack Compose </a:t>
            </a:r>
            <a:r>
              <a:rPr lang="zh-CN" altLang="en-US" dirty="0">
                <a:latin typeface="等线" panose="02010600030101010101" pitchFamily="2" charset="-122"/>
                <a:ea typeface="等线" panose="02010600030101010101" pitchFamily="2" charset="-122"/>
              </a:rPr>
              <a:t>的主要优势体现在以下几个方面</a:t>
            </a:r>
            <a:r>
              <a:rPr lang="en-US" altLang="zh-CN" dirty="0">
                <a:latin typeface="等线" panose="02010600030101010101" pitchFamily="2" charset="-122"/>
                <a:ea typeface="等线" panose="02010600030101010101" pitchFamily="2" charset="-122"/>
              </a:rPr>
              <a:t> </a:t>
            </a:r>
            <a:endParaRPr lang="en-US" altLang="zh-CN" dirty="0">
              <a:latin typeface="等线" panose="02010600030101010101" pitchFamily="2" charset="-122"/>
              <a:ea typeface="等线" panose="02010600030101010101" pitchFamily="2" charset="-122"/>
            </a:endParaRPr>
          </a:p>
          <a:p>
            <a:pPr lvl="1" algn="l">
              <a:lnSpc>
                <a:spcPct val="140000"/>
              </a:lnSpc>
            </a:pPr>
            <a:r>
              <a:rPr lang="zh-CN" altLang="en-US" sz="2000" dirty="0">
                <a:latin typeface="等线" panose="02010600030101010101" pitchFamily="2" charset="-122"/>
                <a:ea typeface="等线" panose="02010600030101010101" pitchFamily="2" charset="-122"/>
              </a:rPr>
              <a:t>简洁性与可读性：</a:t>
            </a:r>
            <a:r>
              <a:rPr lang="en-US" altLang="zh-CN" sz="2000" dirty="0">
                <a:latin typeface="等线" panose="02010600030101010101" pitchFamily="2" charset="-122"/>
                <a:ea typeface="等线" panose="02010600030101010101" pitchFamily="2" charset="-122"/>
              </a:rPr>
              <a:t>Compose </a:t>
            </a:r>
            <a:r>
              <a:rPr lang="zh-CN" altLang="en-US" sz="2000" dirty="0">
                <a:latin typeface="等线" panose="02010600030101010101" pitchFamily="2" charset="-122"/>
                <a:ea typeface="等线" panose="02010600030101010101" pitchFamily="2" charset="-122"/>
              </a:rPr>
              <a:t>允许开发者直接用</a:t>
            </a:r>
            <a:r>
              <a:rPr lang="en-US" altLang="zh-CN" sz="2000" dirty="0">
                <a:latin typeface="等线" panose="02010600030101010101" pitchFamily="2" charset="-122"/>
                <a:ea typeface="等线" panose="02010600030101010101" pitchFamily="2" charset="-122"/>
              </a:rPr>
              <a:t> Kotlin </a:t>
            </a:r>
            <a:r>
              <a:rPr lang="zh-CN" altLang="en-US" sz="2000" dirty="0">
                <a:latin typeface="等线" panose="02010600030101010101" pitchFamily="2" charset="-122"/>
                <a:ea typeface="等线" panose="02010600030101010101" pitchFamily="2" charset="-122"/>
              </a:rPr>
              <a:t>代码构建</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，消除了传统</a:t>
            </a:r>
            <a:r>
              <a:rPr lang="en-US" altLang="zh-CN" sz="2000" dirty="0">
                <a:latin typeface="等线" panose="02010600030101010101" pitchFamily="2" charset="-122"/>
                <a:ea typeface="等线" panose="02010600030101010101" pitchFamily="2" charset="-122"/>
              </a:rPr>
              <a:t> Android</a:t>
            </a:r>
            <a:r>
              <a:rPr lang="zh-CN" altLang="en-US" sz="2000" dirty="0">
                <a:latin typeface="等线" panose="02010600030101010101" pitchFamily="2" charset="-122"/>
                <a:ea typeface="等线" panose="02010600030101010101" pitchFamily="2" charset="-122"/>
              </a:rPr>
              <a:t>开发中的</a:t>
            </a:r>
            <a:r>
              <a:rPr lang="en-US" altLang="zh-CN" sz="2000" dirty="0">
                <a:latin typeface="等线" panose="02010600030101010101" pitchFamily="2" charset="-122"/>
                <a:ea typeface="等线" panose="02010600030101010101" pitchFamily="2" charset="-122"/>
              </a:rPr>
              <a:t>XML</a:t>
            </a:r>
            <a:r>
              <a:rPr lang="zh-CN" altLang="en-US" sz="2000" dirty="0">
                <a:latin typeface="等线" panose="02010600030101010101" pitchFamily="2" charset="-122"/>
                <a:ea typeface="等线" panose="02010600030101010101" pitchFamily="2" charset="-122"/>
              </a:rPr>
              <a:t>布局文件，使得代码更加简洁且易于理解</a:t>
            </a:r>
            <a:endParaRPr lang="zh-CN" altLang="en-US" sz="2000" dirty="0">
              <a:latin typeface="等线" panose="02010600030101010101" pitchFamily="2" charset="-122"/>
              <a:ea typeface="等线" panose="02010600030101010101" pitchFamily="2" charset="-122"/>
            </a:endParaRPr>
          </a:p>
          <a:p>
            <a:pPr lvl="1" algn="l">
              <a:lnSpc>
                <a:spcPct val="140000"/>
              </a:lnSpc>
            </a:pPr>
            <a:r>
              <a:rPr lang="zh-CN" altLang="en-US" sz="2000" dirty="0">
                <a:latin typeface="等线" panose="02010600030101010101" pitchFamily="2" charset="-122"/>
                <a:ea typeface="等线" panose="02010600030101010101" pitchFamily="2" charset="-122"/>
              </a:rPr>
              <a:t>灵活性和可组合性：</a:t>
            </a:r>
            <a:r>
              <a:rPr lang="en-US" altLang="zh-CN" sz="2000" dirty="0">
                <a:latin typeface="等线" panose="02010600030101010101" pitchFamily="2" charset="-122"/>
                <a:ea typeface="等线" panose="02010600030101010101" pitchFamily="2" charset="-122"/>
              </a:rPr>
              <a:t>Jetpack Compose</a:t>
            </a:r>
            <a:r>
              <a:rPr lang="zh-CN" altLang="en-US" sz="2000" dirty="0">
                <a:latin typeface="等线" panose="02010600030101010101" pitchFamily="2" charset="-122"/>
                <a:ea typeface="等线" panose="02010600030101010101" pitchFamily="2" charset="-122"/>
              </a:rPr>
              <a:t>强调组件化和可组合性，开发者可以创建小的、独立的</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组件，然后将它们组合成更复杂的界面</a:t>
            </a:r>
            <a:endParaRPr lang="zh-CN" altLang="en-US" sz="2000" dirty="0">
              <a:latin typeface="等线" panose="02010600030101010101" pitchFamily="2" charset="-122"/>
              <a:ea typeface="等线" panose="02010600030101010101" pitchFamily="2" charset="-122"/>
            </a:endParaRPr>
          </a:p>
          <a:p>
            <a:pPr lvl="1" algn="l">
              <a:lnSpc>
                <a:spcPct val="140000"/>
              </a:lnSpc>
            </a:pPr>
            <a:r>
              <a:rPr lang="zh-CN" altLang="en-US" sz="2000" dirty="0">
                <a:latin typeface="等线" panose="02010600030101010101" pitchFamily="2" charset="-122"/>
                <a:ea typeface="等线" panose="02010600030101010101" pitchFamily="2" charset="-122"/>
              </a:rPr>
              <a:t>响应式编程：</a:t>
            </a:r>
            <a:r>
              <a:rPr lang="en-US" altLang="zh-CN" sz="2000" dirty="0">
                <a:latin typeface="等线" panose="02010600030101010101" pitchFamily="2" charset="-122"/>
                <a:ea typeface="等线" panose="02010600030101010101" pitchFamily="2" charset="-122"/>
              </a:rPr>
              <a:t>Compose</a:t>
            </a:r>
            <a:r>
              <a:rPr lang="zh-CN" altLang="en-US" sz="2000" dirty="0">
                <a:latin typeface="等线" panose="02010600030101010101" pitchFamily="2" charset="-122"/>
                <a:ea typeface="等线" panose="02010600030101010101" pitchFamily="2" charset="-122"/>
              </a:rPr>
              <a:t>使用响应式编程模型，自动处理</a:t>
            </a:r>
            <a:r>
              <a:rPr lang="en-US" altLang="zh-CN" sz="2000" dirty="0">
                <a:latin typeface="等线" panose="02010600030101010101" pitchFamily="2" charset="-122"/>
                <a:ea typeface="等线" panose="02010600030101010101" pitchFamily="2" charset="-122"/>
              </a:rPr>
              <a:t> UI </a:t>
            </a:r>
            <a:r>
              <a:rPr lang="zh-CN" altLang="en-US" sz="2000" dirty="0">
                <a:latin typeface="等线" panose="02010600030101010101" pitchFamily="2" charset="-122"/>
                <a:ea typeface="等线" panose="02010600030101010101" pitchFamily="2" charset="-122"/>
              </a:rPr>
              <a:t>更新。当数据发生变化时，</a:t>
            </a:r>
            <a:r>
              <a:rPr lang="en-US" altLang="zh-CN" sz="2000" dirty="0">
                <a:latin typeface="等线" panose="02010600030101010101" pitchFamily="2" charset="-122"/>
                <a:ea typeface="等线" panose="02010600030101010101" pitchFamily="2" charset="-122"/>
              </a:rPr>
              <a:t>Compose</a:t>
            </a:r>
            <a:r>
              <a:rPr lang="zh-CN" altLang="en-US" sz="2000" dirty="0">
                <a:latin typeface="等线" panose="02010600030101010101" pitchFamily="2" charset="-122"/>
                <a:ea typeface="等线" panose="02010600030101010101" pitchFamily="2" charset="-122"/>
              </a:rPr>
              <a:t>会自动重新渲染相关的</a:t>
            </a:r>
            <a:r>
              <a:rPr lang="en-US" altLang="zh-CN" sz="2000" dirty="0">
                <a:latin typeface="等线" panose="02010600030101010101" pitchFamily="2" charset="-122"/>
                <a:ea typeface="等线" panose="02010600030101010101" pitchFamily="2" charset="-122"/>
              </a:rPr>
              <a:t>UI</a:t>
            </a:r>
            <a:r>
              <a:rPr lang="zh-CN" altLang="en-US" sz="2000" dirty="0">
                <a:latin typeface="等线" panose="02010600030101010101" pitchFamily="2" charset="-122"/>
                <a:ea typeface="等线" panose="02010600030101010101" pitchFamily="2" charset="-122"/>
              </a:rPr>
              <a:t>部分，减少了手动更新视图的需求，提高了开发效率</a:t>
            </a:r>
            <a:endParaRPr lang="zh-CN" altLang="en-US" sz="2000" dirty="0">
              <a:latin typeface="等线" panose="02010600030101010101" pitchFamily="2" charset="-122"/>
              <a:ea typeface="等线" panose="02010600030101010101" pitchFamily="2" charset="-122"/>
            </a:endParaRPr>
          </a:p>
          <a:p>
            <a:pPr lvl="1" algn="l">
              <a:lnSpc>
                <a:spcPct val="140000"/>
              </a:lnSpc>
            </a:pPr>
            <a:r>
              <a:rPr lang="zh-CN" altLang="en-US" sz="2000" dirty="0">
                <a:latin typeface="等线" panose="02010600030101010101" pitchFamily="2" charset="-122"/>
                <a:ea typeface="等线" panose="02010600030101010101" pitchFamily="2" charset="-122"/>
              </a:rPr>
              <a:t>与</a:t>
            </a:r>
            <a:r>
              <a:rPr lang="en-US" altLang="zh-CN" sz="2000" dirty="0">
                <a:latin typeface="等线" panose="02010600030101010101" pitchFamily="2" charset="-122"/>
                <a:ea typeface="等线" panose="02010600030101010101" pitchFamily="2" charset="-122"/>
              </a:rPr>
              <a:t>Kotlin</a:t>
            </a:r>
            <a:r>
              <a:rPr lang="zh-CN" altLang="en-US" sz="2000" dirty="0">
                <a:latin typeface="等线" panose="02010600030101010101" pitchFamily="2" charset="-122"/>
                <a:ea typeface="等线" panose="02010600030101010101" pitchFamily="2" charset="-122"/>
              </a:rPr>
              <a:t>完全集成：</a:t>
            </a:r>
            <a:r>
              <a:rPr lang="en-US" altLang="zh-CN" sz="2000" dirty="0">
                <a:latin typeface="等线" panose="02010600030101010101" pitchFamily="2" charset="-122"/>
                <a:ea typeface="等线" panose="02010600030101010101" pitchFamily="2" charset="-122"/>
              </a:rPr>
              <a:t>Jetpack Compose</a:t>
            </a:r>
            <a:r>
              <a:rPr lang="zh-CN" altLang="en-US" sz="2000" dirty="0">
                <a:latin typeface="等线" panose="02010600030101010101" pitchFamily="2" charset="-122"/>
                <a:ea typeface="等线" panose="02010600030101010101" pitchFamily="2" charset="-122"/>
              </a:rPr>
              <a:t>与</a:t>
            </a:r>
            <a:r>
              <a:rPr lang="en-US" altLang="zh-CN" sz="2000" dirty="0">
                <a:latin typeface="等线" panose="02010600030101010101" pitchFamily="2" charset="-122"/>
                <a:ea typeface="等线" panose="02010600030101010101" pitchFamily="2" charset="-122"/>
              </a:rPr>
              <a:t> Kotlin </a:t>
            </a:r>
            <a:r>
              <a:rPr lang="zh-CN" altLang="en-US" sz="2000" dirty="0">
                <a:latin typeface="等线" panose="02010600030101010101" pitchFamily="2" charset="-122"/>
                <a:ea typeface="等线" panose="02010600030101010101" pitchFamily="2" charset="-122"/>
              </a:rPr>
              <a:t>紧密集成，充分利用</a:t>
            </a:r>
            <a:r>
              <a:rPr lang="en-US" altLang="zh-CN" sz="2000" dirty="0">
                <a:latin typeface="等线" panose="02010600030101010101" pitchFamily="2" charset="-122"/>
                <a:ea typeface="等线" panose="02010600030101010101" pitchFamily="2" charset="-122"/>
              </a:rPr>
              <a:t> Kotlin </a:t>
            </a:r>
            <a:r>
              <a:rPr lang="zh-CN" altLang="en-US" sz="2000" dirty="0">
                <a:latin typeface="等线" panose="02010600030101010101" pitchFamily="2" charset="-122"/>
                <a:ea typeface="等线" panose="02010600030101010101" pitchFamily="2" charset="-122"/>
              </a:rPr>
              <a:t>的语言特性，如类型安全、</a:t>
            </a:r>
            <a:r>
              <a:rPr lang="en-US" altLang="zh-CN" sz="2000" dirty="0">
                <a:latin typeface="等线" panose="02010600030101010101" pitchFamily="2" charset="-122"/>
                <a:ea typeface="等线" panose="02010600030101010101" pitchFamily="2" charset="-122"/>
              </a:rPr>
              <a:t>Lambda </a:t>
            </a:r>
            <a:r>
              <a:rPr lang="zh-CN" altLang="en-US" sz="2000" dirty="0">
                <a:latin typeface="等线" panose="02010600030101010101" pitchFamily="2" charset="-122"/>
                <a:ea typeface="等线" panose="02010600030101010101" pitchFamily="2" charset="-122"/>
              </a:rPr>
              <a:t>表达式、扩展函数等</a:t>
            </a: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9603740" cy="468630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等线" panose="02010600030101010101" pitchFamily="2" charset="-122"/>
                <a:ea typeface="等线" panose="02010600030101010101" pitchFamily="2" charset="-122"/>
              </a:rPr>
              <a:t>Jetpack Compose </a:t>
            </a:r>
            <a:r>
              <a:rPr lang="zh-CN" altLang="en-US" dirty="0">
                <a:latin typeface="等线" panose="02010600030101010101" pitchFamily="2" charset="-122"/>
                <a:ea typeface="等线" panose="02010600030101010101" pitchFamily="2" charset="-122"/>
              </a:rPr>
              <a:t>的主要优势体现在以下几个方面</a:t>
            </a:r>
            <a:r>
              <a:rPr lang="en-US" altLang="zh-CN" dirty="0">
                <a:latin typeface="等线" panose="02010600030101010101" pitchFamily="2" charset="-122"/>
                <a:ea typeface="等线" panose="02010600030101010101" pitchFamily="2" charset="-122"/>
              </a:rPr>
              <a:t> </a:t>
            </a:r>
            <a:endParaRPr lang="en-US" altLang="zh-CN" dirty="0">
              <a:latin typeface="等线" panose="02010600030101010101" pitchFamily="2" charset="-122"/>
              <a:ea typeface="等线" panose="02010600030101010101" pitchFamily="2" charset="-122"/>
            </a:endParaRPr>
          </a:p>
          <a:p>
            <a:pPr lvl="1" algn="l">
              <a:lnSpc>
                <a:spcPct val="140000"/>
              </a:lnSpc>
            </a:pPr>
            <a:r>
              <a:rPr lang="zh-CN" altLang="en-US" sz="2220" dirty="0">
                <a:latin typeface="等线" panose="02010600030101010101" pitchFamily="2" charset="-122"/>
                <a:ea typeface="等线" panose="02010600030101010101" pitchFamily="2" charset="-122"/>
              </a:rPr>
              <a:t>与其他</a:t>
            </a:r>
            <a:r>
              <a:rPr lang="en-US" altLang="zh-CN" sz="2220" dirty="0">
                <a:latin typeface="等线" panose="02010600030101010101" pitchFamily="2" charset="-122"/>
                <a:ea typeface="等线" panose="02010600030101010101" pitchFamily="2" charset="-122"/>
              </a:rPr>
              <a:t>Jetpack</a:t>
            </a:r>
            <a:r>
              <a:rPr lang="zh-CN" altLang="en-US" sz="2220" dirty="0">
                <a:latin typeface="等线" panose="02010600030101010101" pitchFamily="2" charset="-122"/>
                <a:ea typeface="等线" panose="02010600030101010101" pitchFamily="2" charset="-122"/>
              </a:rPr>
              <a:t>库的无缝集成：</a:t>
            </a:r>
            <a:r>
              <a:rPr lang="en-US" altLang="zh-CN" sz="2220" dirty="0">
                <a:latin typeface="等线" panose="02010600030101010101" pitchFamily="2" charset="-122"/>
                <a:ea typeface="等线" panose="02010600030101010101" pitchFamily="2" charset="-122"/>
              </a:rPr>
              <a:t>Compose</a:t>
            </a:r>
            <a:r>
              <a:rPr lang="zh-CN" altLang="en-US" sz="2220" dirty="0">
                <a:latin typeface="等线" panose="02010600030101010101" pitchFamily="2" charset="-122"/>
                <a:ea typeface="等线" panose="02010600030101010101" pitchFamily="2" charset="-122"/>
              </a:rPr>
              <a:t>不仅可以独立使用，还可以与</a:t>
            </a:r>
            <a:r>
              <a:rPr lang="en-US" altLang="zh-CN" sz="2220" dirty="0">
                <a:latin typeface="等线" panose="02010600030101010101" pitchFamily="2" charset="-122"/>
                <a:ea typeface="等线" panose="02010600030101010101" pitchFamily="2" charset="-122"/>
              </a:rPr>
              <a:t>Jetpack</a:t>
            </a:r>
            <a:r>
              <a:rPr lang="zh-CN" altLang="en-US" sz="2220" dirty="0">
                <a:latin typeface="等线" panose="02010600030101010101" pitchFamily="2" charset="-122"/>
                <a:ea typeface="等线" panose="02010600030101010101" pitchFamily="2" charset="-122"/>
              </a:rPr>
              <a:t>生态中的其他库（如</a:t>
            </a:r>
            <a:r>
              <a:rPr lang="en-US" altLang="zh-CN" sz="2220" dirty="0">
                <a:latin typeface="等线" panose="02010600030101010101" pitchFamily="2" charset="-122"/>
                <a:ea typeface="等线" panose="02010600030101010101" pitchFamily="2" charset="-122"/>
              </a:rPr>
              <a:t> Navigation</a:t>
            </a:r>
            <a:r>
              <a:rPr lang="zh-CN" altLang="en-US" sz="2220" dirty="0">
                <a:latin typeface="等线" panose="02010600030101010101" pitchFamily="2" charset="-122"/>
                <a:ea typeface="等线" panose="02010600030101010101" pitchFamily="2" charset="-122"/>
              </a:rPr>
              <a:t>、</a:t>
            </a:r>
            <a:r>
              <a:rPr lang="en-US" altLang="zh-CN" sz="2220" dirty="0">
                <a:latin typeface="等线" panose="02010600030101010101" pitchFamily="2" charset="-122"/>
                <a:ea typeface="等线" panose="02010600030101010101" pitchFamily="2" charset="-122"/>
              </a:rPr>
              <a:t>LiveData</a:t>
            </a:r>
            <a:r>
              <a:rPr lang="zh-CN" altLang="en-US" sz="2220" dirty="0">
                <a:latin typeface="等线" panose="02010600030101010101" pitchFamily="2" charset="-122"/>
                <a:ea typeface="等线" panose="02010600030101010101" pitchFamily="2" charset="-122"/>
              </a:rPr>
              <a:t>、</a:t>
            </a:r>
            <a:r>
              <a:rPr lang="en-US" altLang="zh-CN" sz="2220" dirty="0">
                <a:latin typeface="等线" panose="02010600030101010101" pitchFamily="2" charset="-122"/>
                <a:ea typeface="等线" panose="02010600030101010101" pitchFamily="2" charset="-122"/>
              </a:rPr>
              <a:t>ViewModel </a:t>
            </a:r>
            <a:r>
              <a:rPr lang="zh-CN" altLang="en-US" sz="2220" dirty="0">
                <a:latin typeface="等线" panose="02010600030101010101" pitchFamily="2" charset="-122"/>
                <a:ea typeface="等线" panose="02010600030101010101" pitchFamily="2" charset="-122"/>
              </a:rPr>
              <a:t>等）无缝集成</a:t>
            </a:r>
            <a:endParaRPr lang="zh-CN" altLang="en-US" sz="2220" dirty="0">
              <a:latin typeface="等线" panose="02010600030101010101" pitchFamily="2" charset="-122"/>
              <a:ea typeface="等线" panose="02010600030101010101" pitchFamily="2" charset="-122"/>
            </a:endParaRPr>
          </a:p>
          <a:p>
            <a:pPr lvl="1" algn="l">
              <a:lnSpc>
                <a:spcPct val="140000"/>
              </a:lnSpc>
            </a:pPr>
            <a:r>
              <a:rPr lang="zh-CN" altLang="en-US" sz="2220" dirty="0">
                <a:latin typeface="等线" panose="02010600030101010101" pitchFamily="2" charset="-122"/>
                <a:ea typeface="等线" panose="02010600030101010101" pitchFamily="2" charset="-122"/>
              </a:rPr>
              <a:t>动态主题与定制化：</a:t>
            </a:r>
            <a:r>
              <a:rPr lang="en-US" altLang="zh-CN" sz="2220" dirty="0">
                <a:latin typeface="等线" panose="02010600030101010101" pitchFamily="2" charset="-122"/>
                <a:ea typeface="等线" panose="02010600030101010101" pitchFamily="2" charset="-122"/>
              </a:rPr>
              <a:t>Jetpack Compose</a:t>
            </a:r>
            <a:r>
              <a:rPr lang="zh-CN" altLang="en-US" sz="2220" dirty="0">
                <a:latin typeface="等线" panose="02010600030101010101" pitchFamily="2" charset="-122"/>
                <a:ea typeface="等线" panose="02010600030101010101" pitchFamily="2" charset="-122"/>
              </a:rPr>
              <a:t>提供了强大的主题系统，支持动态主题切换（如深色模式与浅色模式），并允许开发者通过定制主题、颜色、排版等来快速实现符合品牌需求的</a:t>
            </a:r>
            <a:r>
              <a:rPr lang="en-US" altLang="zh-CN" sz="2220" dirty="0">
                <a:latin typeface="等线" panose="02010600030101010101" pitchFamily="2" charset="-122"/>
                <a:ea typeface="等线" panose="02010600030101010101" pitchFamily="2" charset="-122"/>
              </a:rPr>
              <a:t> UI </a:t>
            </a:r>
            <a:r>
              <a:rPr lang="zh-CN" altLang="en-US" sz="2220" dirty="0">
                <a:latin typeface="等线" panose="02010600030101010101" pitchFamily="2" charset="-122"/>
                <a:ea typeface="等线" panose="02010600030101010101" pitchFamily="2" charset="-122"/>
              </a:rPr>
              <a:t>风格</a:t>
            </a:r>
            <a:endParaRPr lang="zh-CN" altLang="en-US" sz="2220" dirty="0">
              <a:latin typeface="等线" panose="02010600030101010101" pitchFamily="2" charset="-122"/>
              <a:ea typeface="等线" panose="02010600030101010101" pitchFamily="2" charset="-122"/>
            </a:endParaRPr>
          </a:p>
          <a:p>
            <a:pPr lvl="1" algn="l">
              <a:lnSpc>
                <a:spcPct val="140000"/>
              </a:lnSpc>
            </a:pPr>
            <a:r>
              <a:rPr lang="zh-CN" altLang="en-US" sz="2220" dirty="0">
                <a:latin typeface="等线" panose="02010600030101010101" pitchFamily="2" charset="-122"/>
                <a:ea typeface="等线" panose="02010600030101010101" pitchFamily="2" charset="-122"/>
              </a:rPr>
              <a:t>随着这些扩展，</a:t>
            </a:r>
            <a:r>
              <a:rPr lang="en-US" altLang="zh-CN" sz="2220" dirty="0">
                <a:latin typeface="等线" panose="02010600030101010101" pitchFamily="2" charset="-122"/>
                <a:ea typeface="等线" panose="02010600030101010101" pitchFamily="2" charset="-122"/>
              </a:rPr>
              <a:t>Jetpack Compose</a:t>
            </a:r>
            <a:r>
              <a:rPr lang="zh-CN" altLang="en-US" sz="2220" dirty="0">
                <a:latin typeface="等线" panose="02010600030101010101" pitchFamily="2" charset="-122"/>
                <a:ea typeface="等线" panose="02010600030101010101" pitchFamily="2" charset="-122"/>
              </a:rPr>
              <a:t>将为开发者提供一个统一的</a:t>
            </a:r>
            <a:r>
              <a:rPr lang="en-US" altLang="zh-CN" sz="2220" dirty="0">
                <a:latin typeface="等线" panose="02010600030101010101" pitchFamily="2" charset="-122"/>
                <a:ea typeface="等线" panose="02010600030101010101" pitchFamily="2" charset="-122"/>
              </a:rPr>
              <a:t>UI</a:t>
            </a:r>
            <a:r>
              <a:rPr lang="zh-CN" altLang="en-US" sz="2220" dirty="0">
                <a:latin typeface="等线" panose="02010600030101010101" pitchFamily="2" charset="-122"/>
                <a:ea typeface="等线" panose="02010600030101010101" pitchFamily="2" charset="-122"/>
              </a:rPr>
              <a:t>构建框架，减少跨平台开发的重复工作，促进更加高效的开发流程，同时保持一致的用户体验。这使得</a:t>
            </a:r>
            <a:r>
              <a:rPr lang="en-US" altLang="zh-CN" sz="2220" dirty="0">
                <a:latin typeface="等线" panose="02010600030101010101" pitchFamily="2" charset="-122"/>
                <a:ea typeface="等线" panose="02010600030101010101" pitchFamily="2" charset="-122"/>
              </a:rPr>
              <a:t>Jetpack Compose</a:t>
            </a:r>
            <a:r>
              <a:rPr lang="zh-CN" altLang="en-US" sz="2220" dirty="0">
                <a:latin typeface="等线" panose="02010600030101010101" pitchFamily="2" charset="-122"/>
                <a:ea typeface="等线" panose="02010600030101010101" pitchFamily="2" charset="-122"/>
              </a:rPr>
              <a:t>不仅仅是</a:t>
            </a:r>
            <a:r>
              <a:rPr lang="en-US" altLang="zh-CN" sz="2220" dirty="0">
                <a:latin typeface="等线" panose="02010600030101010101" pitchFamily="2" charset="-122"/>
                <a:ea typeface="等线" panose="02010600030101010101" pitchFamily="2" charset="-122"/>
              </a:rPr>
              <a:t>Android</a:t>
            </a:r>
            <a:r>
              <a:rPr lang="zh-CN" altLang="en-US" sz="2220" dirty="0">
                <a:latin typeface="等线" panose="02010600030101010101" pitchFamily="2" charset="-122"/>
                <a:ea typeface="等线" panose="02010600030101010101" pitchFamily="2" charset="-122"/>
              </a:rPr>
              <a:t>的</a:t>
            </a:r>
            <a:r>
              <a:rPr lang="en-US" altLang="zh-CN" sz="2220" dirty="0">
                <a:latin typeface="等线" panose="02010600030101010101" pitchFamily="2" charset="-122"/>
                <a:ea typeface="等线" panose="02010600030101010101" pitchFamily="2" charset="-122"/>
              </a:rPr>
              <a:t>UI</a:t>
            </a:r>
            <a:r>
              <a:rPr lang="zh-CN" altLang="en-US" sz="2220" dirty="0">
                <a:latin typeface="等线" panose="02010600030101010101" pitchFamily="2" charset="-122"/>
                <a:ea typeface="等线" panose="02010600030101010101" pitchFamily="2" charset="-122"/>
              </a:rPr>
              <a:t>解决方案，而是成为了一个跨平台开发的强大工具</a:t>
            </a:r>
            <a:endParaRPr lang="zh-CN" altLang="en-US" sz="222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638175" y="1870710"/>
            <a:ext cx="5041265" cy="468630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sz="3000" dirty="0">
                <a:latin typeface="等线" panose="02010600030101010101" pitchFamily="2" charset="-122"/>
                <a:ea typeface="等线" panose="02010600030101010101" pitchFamily="2" charset="-122"/>
              </a:rPr>
              <a:t>Jetpack</a:t>
            </a:r>
            <a:r>
              <a:rPr lang="zh-CN" altLang="en-US" sz="3000" dirty="0">
                <a:latin typeface="等线" panose="02010600030101010101" pitchFamily="2" charset="-122"/>
                <a:ea typeface="等线" panose="02010600030101010101" pitchFamily="2" charset="-122"/>
              </a:rPr>
              <a:t>是一套现代化的</a:t>
            </a:r>
            <a:r>
              <a:rPr lang="en-US" altLang="zh-CN" sz="3000" dirty="0">
                <a:latin typeface="等线" panose="02010600030101010101" pitchFamily="2" charset="-122"/>
                <a:ea typeface="等线" panose="02010600030101010101" pitchFamily="2" charset="-122"/>
              </a:rPr>
              <a:t>Android</a:t>
            </a:r>
            <a:r>
              <a:rPr lang="zh-CN" altLang="en-US" sz="3000" dirty="0">
                <a:latin typeface="等线" panose="02010600030101010101" pitchFamily="2" charset="-122"/>
                <a:ea typeface="等线" panose="02010600030101010101" pitchFamily="2" charset="-122"/>
              </a:rPr>
              <a:t>开发组件库：</a:t>
            </a:r>
            <a:endParaRPr lang="zh-CN" altLang="en-US" sz="3000" dirty="0">
              <a:latin typeface="等线" panose="02010600030101010101" pitchFamily="2" charset="-122"/>
              <a:ea typeface="等线" panose="02010600030101010101" pitchFamily="2" charset="-122"/>
            </a:endParaRPr>
          </a:p>
          <a:p>
            <a:pPr marL="457200" lvl="1" indent="0" fontAlgn="auto">
              <a:lnSpc>
                <a:spcPts val="2400"/>
              </a:lnSpc>
              <a:buNone/>
            </a:pP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1</a:t>
            </a: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 </a:t>
            </a:r>
            <a:r>
              <a:rPr lang="zh-CN" altLang="en-US" sz="2500" dirty="0">
                <a:latin typeface="等线" panose="02010600030101010101" pitchFamily="2" charset="-122"/>
                <a:ea typeface="等线" panose="02010600030101010101" pitchFamily="2" charset="-122"/>
              </a:rPr>
              <a:t>架构组件（</a:t>
            </a:r>
            <a:r>
              <a:rPr lang="en-US" altLang="zh-CN" sz="2500" dirty="0">
                <a:latin typeface="等线" panose="02010600030101010101" pitchFamily="2" charset="-122"/>
                <a:ea typeface="等线" panose="02010600030101010101" pitchFamily="2" charset="-122"/>
              </a:rPr>
              <a:t>Architecture</a:t>
            </a:r>
            <a:r>
              <a:rPr lang="zh-CN" altLang="en-US" sz="2500" dirty="0">
                <a:latin typeface="等线" panose="02010600030101010101" pitchFamily="2" charset="-122"/>
                <a:ea typeface="等线" panose="02010600030101010101" pitchFamily="2" charset="-122"/>
              </a:rPr>
              <a:t>），用于帮助开发者构建清晰、可维护的应用架构；</a:t>
            </a:r>
            <a:endParaRPr lang="zh-CN" altLang="en-US" sz="2500" dirty="0">
              <a:latin typeface="等线" panose="02010600030101010101" pitchFamily="2" charset="-122"/>
              <a:ea typeface="等线" panose="02010600030101010101" pitchFamily="2" charset="-122"/>
            </a:endParaRPr>
          </a:p>
          <a:p>
            <a:pPr marL="457200" lvl="1" indent="0" fontAlgn="auto">
              <a:lnSpc>
                <a:spcPts val="2400"/>
              </a:lnSpc>
              <a:buNone/>
            </a:pP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2</a:t>
            </a: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UI </a:t>
            </a:r>
            <a:r>
              <a:rPr lang="zh-CN" altLang="en-US" sz="2500" dirty="0">
                <a:latin typeface="等线" panose="02010600030101010101" pitchFamily="2" charset="-122"/>
                <a:ea typeface="等线" panose="02010600030101010101" pitchFamily="2" charset="-122"/>
              </a:rPr>
              <a:t>组件（</a:t>
            </a:r>
            <a:r>
              <a:rPr lang="en-US" altLang="zh-CN" sz="2500" dirty="0">
                <a:latin typeface="等线" panose="02010600030101010101" pitchFamily="2" charset="-122"/>
                <a:ea typeface="等线" panose="02010600030101010101" pitchFamily="2" charset="-122"/>
              </a:rPr>
              <a:t>User Interface</a:t>
            </a:r>
            <a:r>
              <a:rPr lang="zh-CN" altLang="en-US" sz="2500" dirty="0">
                <a:latin typeface="等线" panose="02010600030101010101" pitchFamily="2" charset="-122"/>
                <a:ea typeface="等线" panose="02010600030101010101" pitchFamily="2" charset="-122"/>
              </a:rPr>
              <a:t>），帮助开发者创建现代化、兼容性强的用户界面；</a:t>
            </a:r>
            <a:endParaRPr lang="zh-CN" altLang="en-US" sz="2500" dirty="0">
              <a:latin typeface="等线" panose="02010600030101010101" pitchFamily="2" charset="-122"/>
              <a:ea typeface="等线" panose="02010600030101010101" pitchFamily="2" charset="-122"/>
            </a:endParaRPr>
          </a:p>
          <a:p>
            <a:pPr marL="457200" lvl="1" indent="0" fontAlgn="auto">
              <a:lnSpc>
                <a:spcPts val="2400"/>
              </a:lnSpc>
              <a:buNone/>
            </a:pP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3</a:t>
            </a:r>
            <a:r>
              <a:rPr lang="zh-CN" altLang="en-US" sz="2500" dirty="0">
                <a:latin typeface="等线" panose="02010600030101010101" pitchFamily="2" charset="-122"/>
                <a:ea typeface="等线" panose="02010600030101010101" pitchFamily="2" charset="-122"/>
              </a:rPr>
              <a:t>）行为组件（</a:t>
            </a:r>
            <a:r>
              <a:rPr lang="en-US" altLang="zh-CN" sz="2500" dirty="0">
                <a:latin typeface="等线" panose="02010600030101010101" pitchFamily="2" charset="-122"/>
                <a:ea typeface="等线" panose="02010600030101010101" pitchFamily="2" charset="-122"/>
              </a:rPr>
              <a:t>Behavior</a:t>
            </a:r>
            <a:r>
              <a:rPr lang="zh-CN" altLang="en-US" sz="2500" dirty="0">
                <a:latin typeface="等线" panose="02010600030101010101" pitchFamily="2" charset="-122"/>
                <a:ea typeface="等线" panose="02010600030101010101" pitchFamily="2" charset="-122"/>
              </a:rPr>
              <a:t>），负责管理用户行为相关的功能，如权限请求、通知显示和后台任务调度；</a:t>
            </a:r>
            <a:endParaRPr lang="zh-CN" altLang="en-US" sz="2500" dirty="0">
              <a:latin typeface="等线" panose="02010600030101010101" pitchFamily="2" charset="-122"/>
              <a:ea typeface="等线" panose="02010600030101010101" pitchFamily="2" charset="-122"/>
            </a:endParaRPr>
          </a:p>
          <a:p>
            <a:pPr marL="457200" lvl="1" indent="0" fontAlgn="auto">
              <a:lnSpc>
                <a:spcPts val="2400"/>
              </a:lnSpc>
              <a:buNone/>
            </a:pPr>
            <a:r>
              <a:rPr lang="zh-CN" altLang="en-US" sz="2500" dirty="0">
                <a:latin typeface="等线" panose="02010600030101010101" pitchFamily="2" charset="-122"/>
                <a:ea typeface="等线" panose="02010600030101010101" pitchFamily="2" charset="-122"/>
              </a:rPr>
              <a:t>（</a:t>
            </a:r>
            <a:r>
              <a:rPr lang="en-US" altLang="zh-CN" sz="2500" dirty="0">
                <a:latin typeface="等线" panose="02010600030101010101" pitchFamily="2" charset="-122"/>
                <a:ea typeface="等线" panose="02010600030101010101" pitchFamily="2" charset="-122"/>
              </a:rPr>
              <a:t>4</a:t>
            </a:r>
            <a:r>
              <a:rPr lang="zh-CN" altLang="en-US" sz="2500" dirty="0">
                <a:latin typeface="等线" panose="02010600030101010101" pitchFamily="2" charset="-122"/>
                <a:ea typeface="等线" panose="02010600030101010101" pitchFamily="2" charset="-122"/>
              </a:rPr>
              <a:t>）基础组件（</a:t>
            </a:r>
            <a:r>
              <a:rPr lang="en-US" altLang="zh-CN" sz="2500" dirty="0">
                <a:latin typeface="等线" panose="02010600030101010101" pitchFamily="2" charset="-122"/>
                <a:ea typeface="等线" panose="02010600030101010101" pitchFamily="2" charset="-122"/>
              </a:rPr>
              <a:t>Foundation</a:t>
            </a:r>
            <a:r>
              <a:rPr lang="zh-CN" altLang="en-US" sz="2500" dirty="0">
                <a:latin typeface="等线" panose="02010600030101010101" pitchFamily="2" charset="-122"/>
                <a:ea typeface="等线" panose="02010600030101010101" pitchFamily="2" charset="-122"/>
              </a:rPr>
              <a:t>），基础组件提供应用运行所需的核心功能、工具类和向后兼容支持。</a:t>
            </a:r>
            <a:endParaRPr lang="zh-CN" altLang="en-US" sz="25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pic>
        <p:nvPicPr>
          <p:cNvPr id="-2147482544" name="图片 1"/>
          <p:cNvPicPr>
            <a:picLocks noChangeAspect="1"/>
          </p:cNvPicPr>
          <p:nvPr/>
        </p:nvPicPr>
        <p:blipFill>
          <a:blip r:embed="rId2"/>
          <a:stretch>
            <a:fillRect/>
          </a:stretch>
        </p:blipFill>
        <p:spPr>
          <a:xfrm>
            <a:off x="5781040" y="2041525"/>
            <a:ext cx="6151880" cy="361251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r>
              <a:rPr lang="en-US" altLang="zh-CN" sz="3600" dirty="0">
                <a:solidFill>
                  <a:srgbClr val="383987"/>
                </a:solidFill>
                <a:latin typeface="微软雅黑" panose="020B0503020204020204" charset="-122"/>
                <a:ea typeface="微软雅黑" panose="020B0503020204020204" charset="-122"/>
                <a:sym typeface="+mn-ea"/>
              </a:rPr>
              <a:t>Android</a:t>
            </a:r>
            <a:r>
              <a:rPr lang="zh-CN" altLang="en-US" sz="3600" dirty="0">
                <a:solidFill>
                  <a:srgbClr val="383987"/>
                </a:solidFill>
                <a:latin typeface="微软雅黑" panose="020B0503020204020204" charset="-122"/>
                <a:ea typeface="微软雅黑" panose="020B0503020204020204" charset="-122"/>
                <a:sym typeface="+mn-ea"/>
              </a:rPr>
              <a:t>开发趋势</a:t>
            </a:r>
            <a:endParaRPr lang="zh-CN" altLang="en-US" sz="3600" dirty="0">
              <a:solidFill>
                <a:srgbClr val="383987"/>
              </a:solidFill>
              <a:latin typeface="微软雅黑" panose="020B0503020204020204" charset="-122"/>
              <a:ea typeface="微软雅黑" panose="020B0503020204020204" charset="-122"/>
              <a:sym typeface="+mn-ea"/>
            </a:endParaRPr>
          </a:p>
        </p:txBody>
      </p:sp>
      <p:sp>
        <p:nvSpPr>
          <p:cNvPr id="8" name="Rectangle 3"/>
          <p:cNvSpPr txBox="1">
            <a:spLocks noChangeArrowheads="1"/>
          </p:cNvSpPr>
          <p:nvPr/>
        </p:nvSpPr>
        <p:spPr>
          <a:xfrm>
            <a:off x="911860" y="1870710"/>
            <a:ext cx="9861550" cy="285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zh-CN" altLang="en-US" sz="2400" dirty="0">
                <a:latin typeface="等线" panose="02010600030101010101" pitchFamily="2" charset="-122"/>
                <a:ea typeface="等线" panose="02010600030101010101" pitchFamily="2" charset="-122"/>
              </a:rPr>
              <a:t>目标：</a:t>
            </a:r>
            <a:endParaRPr lang="zh-CN" altLang="en-US" sz="2400" dirty="0">
              <a:latin typeface="等线" panose="02010600030101010101" pitchFamily="2" charset="-122"/>
              <a:ea typeface="等线" panose="02010600030101010101" pitchFamily="2" charset="-122"/>
            </a:endParaRPr>
          </a:p>
          <a:p>
            <a:pPr lvl="1" fontAlgn="auto">
              <a:lnSpc>
                <a:spcPct val="100000"/>
              </a:lnSpc>
            </a:pPr>
            <a:r>
              <a:rPr lang="zh-CN" altLang="en-US" sz="2000" dirty="0">
                <a:latin typeface="等线" panose="02010600030101010101" pitchFamily="2" charset="-122"/>
                <a:ea typeface="等线" panose="02010600030101010101" pitchFamily="2" charset="-122"/>
              </a:rPr>
              <a:t>简化开发流程，</a:t>
            </a:r>
            <a:endParaRPr lang="zh-CN" altLang="en-US" sz="2000" dirty="0">
              <a:latin typeface="等线" panose="02010600030101010101" pitchFamily="2" charset="-122"/>
              <a:ea typeface="等线" panose="02010600030101010101" pitchFamily="2" charset="-122"/>
            </a:endParaRPr>
          </a:p>
          <a:p>
            <a:pPr lvl="1" fontAlgn="auto">
              <a:lnSpc>
                <a:spcPct val="100000"/>
              </a:lnSpc>
            </a:pPr>
            <a:r>
              <a:rPr lang="zh-CN" altLang="en-US" sz="2000" dirty="0">
                <a:latin typeface="等线" panose="02010600030101010101" pitchFamily="2" charset="-122"/>
                <a:ea typeface="等线" panose="02010600030101010101" pitchFamily="2" charset="-122"/>
              </a:rPr>
              <a:t>提供封装良好、接口清晰的</a:t>
            </a:r>
            <a:r>
              <a:rPr lang="en-US" altLang="zh-CN" sz="2000" dirty="0">
                <a:latin typeface="等线" panose="02010600030101010101" pitchFamily="2" charset="-122"/>
                <a:ea typeface="等线" panose="02010600030101010101" pitchFamily="2" charset="-122"/>
              </a:rPr>
              <a:t> API</a:t>
            </a:r>
            <a:r>
              <a:rPr lang="zh-CN" altLang="en-US" sz="2000" dirty="0">
                <a:latin typeface="等线" panose="02010600030101010101" pitchFamily="2" charset="-122"/>
                <a:ea typeface="等线" panose="02010600030101010101" pitchFamily="2" charset="-122"/>
              </a:rPr>
              <a:t>，减少样板代码；</a:t>
            </a:r>
            <a:endParaRPr lang="zh-CN" altLang="en-US" sz="2000" dirty="0">
              <a:latin typeface="等线" panose="02010600030101010101" pitchFamily="2" charset="-122"/>
              <a:ea typeface="等线" panose="02010600030101010101" pitchFamily="2" charset="-122"/>
            </a:endParaRPr>
          </a:p>
          <a:p>
            <a:pPr lvl="1" fontAlgn="auto">
              <a:lnSpc>
                <a:spcPct val="100000"/>
              </a:lnSpc>
            </a:pPr>
            <a:r>
              <a:rPr lang="zh-CN" altLang="en-US" sz="2000" dirty="0">
                <a:latin typeface="等线" panose="02010600030101010101" pitchFamily="2" charset="-122"/>
                <a:ea typeface="等线" panose="02010600030101010101" pitchFamily="2" charset="-122"/>
              </a:rPr>
              <a:t>提升应用质量，通过架构指导和测试支持，提高应用的稳定性和可维护性；</a:t>
            </a:r>
            <a:endParaRPr lang="zh-CN" altLang="en-US" sz="2000" dirty="0">
              <a:latin typeface="等线" panose="02010600030101010101" pitchFamily="2" charset="-122"/>
              <a:ea typeface="等线" panose="02010600030101010101" pitchFamily="2" charset="-122"/>
            </a:endParaRPr>
          </a:p>
          <a:p>
            <a:pPr lvl="1" fontAlgn="auto">
              <a:lnSpc>
                <a:spcPct val="100000"/>
              </a:lnSpc>
            </a:pPr>
            <a:r>
              <a:rPr lang="zh-CN" altLang="en-US" sz="2000" dirty="0">
                <a:latin typeface="等线" panose="02010600030101010101" pitchFamily="2" charset="-122"/>
                <a:ea typeface="等线" panose="02010600030101010101" pitchFamily="2" charset="-122"/>
              </a:rPr>
              <a:t>加快开发效率，模块化、组合式组件可灵活搭配，大幅提高迭代效率。</a:t>
            </a:r>
            <a:endParaRPr lang="zh-CN" altLang="en-US" sz="2000" dirty="0">
              <a:latin typeface="等线" panose="02010600030101010101" pitchFamily="2" charset="-122"/>
              <a:ea typeface="等线" panose="02010600030101010101" pitchFamily="2" charset="-122"/>
            </a:endParaRPr>
          </a:p>
          <a:p>
            <a:pPr lvl="1" algn="l">
              <a:lnSpc>
                <a:spcPct val="140000"/>
              </a:lnSpc>
            </a:pPr>
            <a:endParaRPr lang="zh-CN" altLang="en-US" sz="2000" dirty="0">
              <a:latin typeface="等线" panose="02010600030101010101" pitchFamily="2" charset="-122"/>
              <a:ea typeface="等线" panose="02010600030101010101" pitchFamily="2" charset="-122"/>
            </a:endParaRPr>
          </a:p>
        </p:txBody>
      </p:sp>
      <p:sp>
        <p:nvSpPr>
          <p:cNvPr id="87" name="文本框 86"/>
          <p:cNvSpPr txBox="1"/>
          <p:nvPr/>
        </p:nvSpPr>
        <p:spPr>
          <a:xfrm>
            <a:off x="455295" y="686435"/>
            <a:ext cx="1761490" cy="1252855"/>
          </a:xfrm>
          <a:prstGeom prst="rect">
            <a:avLst/>
          </a:prstGeom>
          <a:noFill/>
        </p:spPr>
        <p:txBody>
          <a:bodyPr wrap="square" rtlCol="0">
            <a:noAutofit/>
          </a:bodyPr>
          <a:p>
            <a:r>
              <a:rPr lang="en-US" altLang="zh-CN" sz="6000" dirty="0">
                <a:ln>
                  <a:solidFill>
                    <a:srgbClr val="383987"/>
                  </a:solidFill>
                </a:ln>
                <a:noFill/>
                <a:latin typeface="Agency FB" panose="020B0503020202020204" charset="0"/>
              </a:rPr>
              <a:t>2.7</a:t>
            </a:r>
            <a:endParaRPr lang="en-US" altLang="zh-CN" sz="6000" dirty="0">
              <a:ln>
                <a:solidFill>
                  <a:srgbClr val="383987"/>
                </a:solidFill>
              </a:ln>
              <a:noFill/>
              <a:latin typeface="Agency FB" panose="020B0503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2165985" cy="125285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kumimoji="0" lang="en-US" altLang="zh-CN" sz="3200" b="1" dirty="0">
                <a:latin typeface="等线" panose="02010600030101010101" pitchFamily="2" charset="-122"/>
                <a:ea typeface="等线" panose="02010600030101010101" pitchFamily="2" charset="-122"/>
              </a:rPr>
              <a:t>Android</a:t>
            </a:r>
            <a:endParaRPr kumimoji="0" lang="zh-CN" altLang="en-US" sz="3200" b="1" dirty="0">
              <a:latin typeface="等线" panose="02010600030101010101" pitchFamily="2" charset="-122"/>
              <a:ea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由</a:t>
            </a:r>
            <a:r>
              <a:rPr kumimoji="0" lang="en-US" altLang="zh-CN" sz="2000" dirty="0">
                <a:latin typeface="等线" panose="02010600030101010101" pitchFamily="2" charset="-122"/>
                <a:ea typeface="等线" panose="02010600030101010101" pitchFamily="2" charset="-122"/>
                <a:cs typeface="等线" panose="02010600030101010101" pitchFamily="2" charset="-122"/>
              </a:rPr>
              <a:t>Google</a:t>
            </a:r>
            <a:r>
              <a:rPr kumimoji="0" lang="zh-CN" altLang="en-US" sz="2000" dirty="0">
                <a:latin typeface="等线" panose="02010600030101010101" pitchFamily="2" charset="-122"/>
                <a:ea typeface="等线" panose="02010600030101010101" pitchFamily="2" charset="-122"/>
                <a:cs typeface="等线" panose="02010600030101010101" pitchFamily="2" charset="-122"/>
              </a:rPr>
              <a:t>谷歌公司于</a:t>
            </a:r>
            <a:r>
              <a:rPr kumimoji="0" lang="en-US" altLang="zh-CN" sz="2000" dirty="0">
                <a:latin typeface="等线" panose="02010600030101010101" pitchFamily="2" charset="-122"/>
                <a:ea typeface="等线" panose="02010600030101010101" pitchFamily="2" charset="-122"/>
                <a:cs typeface="等线" panose="02010600030101010101" pitchFamily="2" charset="-122"/>
              </a:rPr>
              <a:t>2008</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年发布，是基于</a:t>
            </a:r>
            <a:r>
              <a:rPr kumimoji="0" lang="en-US" altLang="zh-CN" sz="2000" dirty="0">
                <a:latin typeface="等线" panose="02010600030101010101" pitchFamily="2" charset="-122"/>
                <a:ea typeface="等线" panose="02010600030101010101" pitchFamily="2" charset="-122"/>
                <a:cs typeface="等线" panose="02010600030101010101" pitchFamily="2" charset="-122"/>
              </a:rPr>
              <a:t>Linux</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内核的开源手机平台</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该平台由操作系统、中间件和应用软件组成</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第一个完全定制、免费、开放的手机平台</a:t>
            </a:r>
            <a:endParaRPr kumimoji="0" lang="en-US" altLang="zh-CN"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所有程序都在统一、开放的开发平台上进行开发拥有较好的可移植性</a:t>
            </a:r>
            <a:endParaRPr kumimoji="0" lang="en-US" altLang="zh-CN"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支持</a:t>
            </a:r>
            <a:r>
              <a:rPr kumimoji="0" lang="en-US" altLang="zh-CN" sz="2000" dirty="0">
                <a:latin typeface="等线" panose="02010600030101010101" pitchFamily="2" charset="-122"/>
                <a:ea typeface="等线" panose="02010600030101010101" pitchFamily="2" charset="-122"/>
                <a:cs typeface="等线" panose="02010600030101010101" pitchFamily="2" charset="-122"/>
              </a:rPr>
              <a:t>SQLite</a:t>
            </a:r>
            <a:r>
              <a:rPr kumimoji="0" lang="zh-CN" altLang="en-US" sz="2000" dirty="0">
                <a:latin typeface="等线" panose="02010600030101010101" pitchFamily="2" charset="-122"/>
                <a:ea typeface="等线" panose="02010600030101010101" pitchFamily="2" charset="-122"/>
                <a:cs typeface="等线" panose="02010600030101010101" pitchFamily="2" charset="-122"/>
              </a:rPr>
              <a:t>数据库、</a:t>
            </a:r>
            <a:r>
              <a:rPr kumimoji="0" lang="en-US" altLang="zh-CN" sz="2000" dirty="0">
                <a:latin typeface="等线" panose="02010600030101010101" pitchFamily="2" charset="-122"/>
                <a:ea typeface="等线" panose="02010600030101010101" pitchFamily="2" charset="-122"/>
                <a:cs typeface="等线" panose="02010600030101010101" pitchFamily="2" charset="-122"/>
              </a:rPr>
              <a:t>2D/3D</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图形加速、多媒体播放和摄像头等硬件设备</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marL="0" indent="0">
              <a:buNone/>
            </a:pPr>
            <a:endParaRPr lang="en-AU" sz="2000" dirty="0">
              <a:solidFill>
                <a:schemeClr val="tx1">
                  <a:lumMod val="65000"/>
                  <a:lumOff val="35000"/>
                </a:schemeClr>
              </a:solidFill>
              <a:latin typeface="等线" panose="02010600030101010101" pitchFamily="2" charset="-122"/>
              <a:ea typeface="等线" panose="02010600030101010101" pitchFamily="2" charset="-122"/>
              <a:cs typeface="等线" panose="02010600030101010101" pitchFamily="2" charset="-122"/>
            </a:endParaRPr>
          </a:p>
        </p:txBody>
      </p:sp>
      <p:pic>
        <p:nvPicPr>
          <p:cNvPr id="2" name="图片 1"/>
          <p:cNvPicPr>
            <a:picLocks noChangeAspect="1"/>
          </p:cNvPicPr>
          <p:nvPr/>
        </p:nvPicPr>
        <p:blipFill>
          <a:blip r:embed="rId2"/>
          <a:stretch>
            <a:fillRect/>
          </a:stretch>
        </p:blipFill>
        <p:spPr>
          <a:xfrm>
            <a:off x="7845709" y="709948"/>
            <a:ext cx="3048264" cy="543810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6" name="文本框 5"/>
          <p:cNvSpPr txBox="1"/>
          <p:nvPr/>
        </p:nvSpPr>
        <p:spPr>
          <a:xfrm>
            <a:off x="1589395" y="990283"/>
            <a:ext cx="4818380" cy="645160"/>
          </a:xfrm>
          <a:prstGeom prst="rect">
            <a:avLst/>
          </a:prstGeom>
          <a:noFill/>
        </p:spPr>
        <p:txBody>
          <a:bodyPr wrap="square" rtlCol="0">
            <a:spAutoFit/>
          </a:bodyPr>
          <a:lstStyle/>
          <a:p>
            <a:pPr lvl="0"/>
            <a:r>
              <a:rPr lang="zh-CN" altLang="en-US" sz="3600" dirty="0">
                <a:solidFill>
                  <a:srgbClr val="383987"/>
                </a:solidFill>
                <a:latin typeface="微软雅黑" panose="020B0503020204020204" charset="-122"/>
                <a:ea typeface="微软雅黑" panose="020B0503020204020204" charset="-122"/>
                <a:sym typeface="+mn-ea"/>
              </a:rPr>
              <a:t>习题：</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8" name="内容占位符 2"/>
          <p:cNvSpPr txBox="1"/>
          <p:nvPr/>
        </p:nvSpPr>
        <p:spPr>
          <a:xfrm>
            <a:off x="1278621" y="2338137"/>
            <a:ext cx="8229600" cy="518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等线" panose="02010600030101010101" pitchFamily="2" charset="-122"/>
                <a:ea typeface="等线" panose="02010600030101010101" pitchFamily="2" charset="-122"/>
              </a:rPr>
              <a:t>1. </a:t>
            </a:r>
            <a:r>
              <a:rPr lang="zh-CN" altLang="en-US" sz="2400" dirty="0">
                <a:latin typeface="等线" panose="02010600030101010101" pitchFamily="2" charset="-122"/>
                <a:ea typeface="等线" panose="02010600030101010101" pitchFamily="2" charset="-122"/>
              </a:rPr>
              <a:t>简述六种主流的手机操作系统的特点。</a:t>
            </a:r>
            <a:endParaRPr lang="zh-CN" altLang="en-US" sz="2400" dirty="0">
              <a:latin typeface="等线" panose="02010600030101010101" pitchFamily="2" charset="-122"/>
              <a:ea typeface="等线" panose="02010600030101010101" pitchFamily="2" charset="-122"/>
            </a:endParaRPr>
          </a:p>
          <a:p>
            <a:pPr marL="0" indent="0">
              <a:buNone/>
            </a:pPr>
            <a:r>
              <a:rPr lang="en-US" altLang="zh-CN" sz="2400" dirty="0">
                <a:latin typeface="等线" panose="02010600030101010101" pitchFamily="2" charset="-122"/>
                <a:ea typeface="等线" panose="02010600030101010101" pitchFamily="2" charset="-122"/>
              </a:rPr>
              <a:t>2. </a:t>
            </a:r>
            <a:r>
              <a:rPr lang="zh-CN" altLang="en-US" sz="2400" dirty="0">
                <a:latin typeface="等线" panose="02010600030101010101" pitchFamily="2" charset="-122"/>
                <a:ea typeface="等线" panose="02010600030101010101" pitchFamily="2" charset="-122"/>
              </a:rPr>
              <a:t>简述</a:t>
            </a:r>
            <a:r>
              <a:rPr lang="en-US" altLang="zh-CN" sz="2400" dirty="0">
                <a:latin typeface="等线" panose="02010600030101010101" pitchFamily="2" charset="-122"/>
                <a:ea typeface="等线" panose="02010600030101010101" pitchFamily="2" charset="-122"/>
              </a:rPr>
              <a:t>Android</a:t>
            </a:r>
            <a:r>
              <a:rPr lang="zh-CN" altLang="en-US" sz="2400" dirty="0">
                <a:latin typeface="等线" panose="02010600030101010101" pitchFamily="2" charset="-122"/>
                <a:ea typeface="等线" panose="02010600030101010101" pitchFamily="2" charset="-122"/>
              </a:rPr>
              <a:t>平台的特征。</a:t>
            </a:r>
            <a:endParaRPr lang="zh-CN" altLang="en-US" sz="2400" dirty="0">
              <a:latin typeface="等线" panose="02010600030101010101" pitchFamily="2" charset="-122"/>
              <a:ea typeface="等线" panose="02010600030101010101" pitchFamily="2" charset="-122"/>
            </a:endParaRPr>
          </a:p>
          <a:p>
            <a:pPr marL="0" indent="0">
              <a:buNone/>
            </a:pPr>
            <a:r>
              <a:rPr lang="en-US" altLang="zh-CN" sz="2400" dirty="0">
                <a:latin typeface="等线" panose="02010600030101010101" pitchFamily="2" charset="-122"/>
                <a:ea typeface="等线" panose="02010600030101010101" pitchFamily="2" charset="-122"/>
              </a:rPr>
              <a:t>3. </a:t>
            </a:r>
            <a:r>
              <a:rPr lang="zh-CN" altLang="en-US" sz="2400" dirty="0">
                <a:latin typeface="等线" panose="02010600030101010101" pitchFamily="2" charset="-122"/>
                <a:ea typeface="等线" panose="02010600030101010101" pitchFamily="2" charset="-122"/>
              </a:rPr>
              <a:t>描述</a:t>
            </a:r>
            <a:r>
              <a:rPr lang="en-US" altLang="zh-CN" sz="2400" dirty="0">
                <a:latin typeface="等线" panose="02010600030101010101" pitchFamily="2" charset="-122"/>
                <a:ea typeface="等线" panose="02010600030101010101" pitchFamily="2" charset="-122"/>
              </a:rPr>
              <a:t>Android</a:t>
            </a:r>
            <a:r>
              <a:rPr lang="zh-CN" altLang="en-US" sz="2400" dirty="0">
                <a:latin typeface="等线" panose="02010600030101010101" pitchFamily="2" charset="-122"/>
                <a:ea typeface="等线" panose="02010600030101010101" pitchFamily="2" charset="-122"/>
              </a:rPr>
              <a:t>平台体系结构的层次划分，并说明各个层次的作用。</a:t>
            </a:r>
            <a:r>
              <a:rPr lang="en-US" altLang="zh-CN" sz="2400" dirty="0">
                <a:latin typeface="等线" panose="02010600030101010101" pitchFamily="2" charset="-122"/>
                <a:ea typeface="等线" panose="02010600030101010101" pitchFamily="2" charset="-122"/>
              </a:rPr>
              <a:t> </a:t>
            </a:r>
            <a:endParaRPr lang="zh-CN" altLang="en-US" sz="2400"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endParaRPr lang="en-US" altLang="zh-CN" sz="8800" dirty="0">
              <a:ln>
                <a:solidFill>
                  <a:srgbClr val="383987"/>
                </a:solidFill>
              </a:ln>
              <a:noFill/>
              <a:latin typeface="Agency FB" panose="020B0503020202020204" charset="0"/>
            </a:endParaRP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endParaRPr lang="zh-CN" altLang="en-US" sz="2400">
              <a:ln>
                <a:noFill/>
              </a:ln>
              <a:solidFill>
                <a:srgbClr val="383987"/>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2165985" cy="125285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en-US" altLang="zh-CN" sz="3200" b="1" dirty="0">
                <a:latin typeface="等线" panose="02010600030101010101" pitchFamily="2" charset="-122"/>
                <a:ea typeface="等线" panose="02010600030101010101" pitchFamily="2" charset="-122"/>
                <a:sym typeface="+mn-ea"/>
              </a:rPr>
              <a:t>iOS</a:t>
            </a:r>
            <a:r>
              <a:rPr lang="zh-CN" altLang="en-US" sz="2000" b="1" dirty="0">
                <a:latin typeface="等线" panose="02010600030101010101" pitchFamily="2" charset="-122"/>
                <a:ea typeface="等线" panose="02010600030101010101" pitchFamily="2" charset="-122"/>
                <a:sym typeface="+mn-ea"/>
              </a:rPr>
              <a:t> </a:t>
            </a:r>
            <a:endParaRPr kumimoji="0" lang="zh-CN" altLang="en-US" sz="2000" b="1" dirty="0">
              <a:latin typeface="等线" panose="02010600030101010101" pitchFamily="2" charset="-122"/>
              <a:ea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由苹果公司开发的专为</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iPhone</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iPad</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和</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iPod Touch</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设计的移动操作系统</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其简洁、直观且流畅的界面，以及强大的应用生态系统而著称核心操作系统层、核心服务层、媒体层和可轻触层</a:t>
            </a:r>
            <a:endParaRPr kumimoji="0" lang="en-US" altLang="zh-CN"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支持多任务处理、触摸操作和强大的安全性</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系统采用严格的审核机制，确保应用质量和用户安全</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尽管</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iOS</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相比于</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Android</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更为封闭，但其流畅的用户体验、稳定性和苹果生态系统的无缝集成使其在全球范围内拥有广泛的用户群体</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marL="0" indent="0">
              <a:buNone/>
            </a:pPr>
            <a:endParaRPr lang="en-AU" sz="2000" dirty="0">
              <a:solidFill>
                <a:schemeClr val="tx1">
                  <a:lumMod val="65000"/>
                  <a:lumOff val="35000"/>
                </a:schemeClr>
              </a:solidFill>
              <a:latin typeface="等线" panose="02010600030101010101" pitchFamily="2" charset="-122"/>
              <a:ea typeface="等线" panose="02010600030101010101" pitchFamily="2" charset="-122"/>
              <a:cs typeface="等线" panose="02010600030101010101" pitchFamily="2" charset="-122"/>
            </a:endParaRPr>
          </a:p>
        </p:txBody>
      </p:sp>
      <p:pic>
        <p:nvPicPr>
          <p:cNvPr id="7" name="图片 3"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129" y="1177827"/>
            <a:ext cx="2667000" cy="473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1761490" cy="125285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en-US" altLang="zh-CN" sz="3200" b="1" dirty="0">
                <a:latin typeface="等线" panose="02010600030101010101" pitchFamily="2" charset="-122"/>
                <a:ea typeface="等线" panose="02010600030101010101" pitchFamily="2" charset="-122"/>
                <a:cs typeface="等线" panose="02010600030101010101" pitchFamily="2" charset="-122"/>
                <a:sym typeface="+mn-ea"/>
              </a:rPr>
              <a:t>Windows Phone </a:t>
            </a:r>
            <a:endParaRPr kumimoji="0" lang="en-US" altLang="zh-CN"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微软公司于</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2010</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年发布的移动操作系统</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设计强调简洁、直观的用户体验</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支持强大的多任务处理、流畅的动画效果，并与微软的其他服务（如</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Office</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OneDrive</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和</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Xbox</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）紧密集成，提供跨平台的无缝体验</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对移动操作系统的发展产生了一定的影响，尤其是在界面设计和整合性方面。</a:t>
            </a:r>
            <a:endParaRPr lang="zh-CN" altLang="en-US" sz="2000" dirty="0">
              <a:solidFill>
                <a:schemeClr val="tx1">
                  <a:lumMod val="65000"/>
                  <a:lumOff val="35000"/>
                </a:schemeClr>
              </a:solidFill>
              <a:latin typeface="等线" panose="02010600030101010101" pitchFamily="2" charset="-122"/>
              <a:ea typeface="等线" panose="02010600030101010101" pitchFamily="2" charset="-122"/>
              <a:cs typeface="等线" panose="02010600030101010101" pitchFamily="2" charset="-122"/>
            </a:endParaRPr>
          </a:p>
        </p:txBody>
      </p:sp>
      <p:pic>
        <p:nvPicPr>
          <p:cNvPr id="8" name="图片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745" y="990600"/>
            <a:ext cx="293211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1761490" cy="125285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zh-CN" altLang="en-US" sz="3200" b="1" dirty="0">
                <a:latin typeface="等线" panose="02010600030101010101" pitchFamily="2" charset="-122"/>
                <a:ea typeface="等线" panose="02010600030101010101" pitchFamily="2" charset="-122"/>
                <a:cs typeface="等线" panose="02010600030101010101" pitchFamily="2" charset="-122"/>
                <a:sym typeface="+mn-ea"/>
              </a:rPr>
              <a:t>黑莓系统</a:t>
            </a:r>
            <a:endParaRPr kumimoji="0" lang="zh-CN" altLang="en-US"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kumimoji="0" lang="zh-CN" altLang="en-US" sz="2000" dirty="0">
                <a:latin typeface="等线" panose="02010600030101010101" pitchFamily="2" charset="-122"/>
                <a:ea typeface="等线" panose="02010600030101010101" pitchFamily="2" charset="-122"/>
                <a:cs typeface="等线" panose="02010600030101010101" pitchFamily="2" charset="-122"/>
              </a:rPr>
              <a:t>加拿大黑莓公司（原</a:t>
            </a:r>
            <a:r>
              <a:rPr kumimoji="0" lang="en-US" altLang="zh-CN" sz="2000" dirty="0">
                <a:latin typeface="等线" panose="02010600030101010101" pitchFamily="2" charset="-122"/>
                <a:ea typeface="等线" panose="02010600030101010101" pitchFamily="2" charset="-122"/>
                <a:cs typeface="等线" panose="02010600030101010101" pitchFamily="2" charset="-122"/>
              </a:rPr>
              <a:t>Research In Motion, RIM</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）开发的智能手机操作系统，首次发布于</a:t>
            </a:r>
            <a:r>
              <a:rPr kumimoji="0" lang="en-US" altLang="zh-CN" sz="2000" dirty="0">
                <a:latin typeface="等线" panose="02010600030101010101" pitchFamily="2" charset="-122"/>
                <a:ea typeface="等线" panose="02010600030101010101" pitchFamily="2" charset="-122"/>
                <a:cs typeface="等线" panose="02010600030101010101" pitchFamily="2" charset="-122"/>
              </a:rPr>
              <a:t>1999</a:t>
            </a:r>
            <a:r>
              <a:rPr kumimoji="0" lang="zh-CN" altLang="en-US" sz="2000" dirty="0">
                <a:latin typeface="等线" panose="02010600030101010101" pitchFamily="2" charset="-122"/>
                <a:ea typeface="等线" panose="02010600030101010101" pitchFamily="2" charset="-122"/>
                <a:cs typeface="等线" panose="02010600030101010101" pitchFamily="2" charset="-122"/>
              </a:rPr>
              <a:t>年</a:t>
            </a:r>
            <a:endParaRPr kumimoji="0"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以其强大的邮件处理能力、安全性和物理键盘而广受商界和企业用户青睐</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多任务处理和优化的硬件设计，使得设备在运行效率上表现出色</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支持对企业级应用和网络安全的集成</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在智能手机历史上仍然有着不可磨灭的影响力，尤其在商业通信领域</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pic>
        <p:nvPicPr>
          <p:cNvPr id="10" name="图片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918" y="1666875"/>
            <a:ext cx="35052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1761490" cy="1252855"/>
          </a:xfrm>
          <a:prstGeom prst="rect">
            <a:avLst/>
          </a:prstGeom>
          <a:noFill/>
        </p:spPr>
        <p:txBody>
          <a:bodyPr wrap="square" rtlCol="0">
            <a:noAutofit/>
          </a:bodyPr>
          <a:lstStyle/>
          <a:p>
            <a:pPr algn="l"/>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手机操作系统 </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zh-CN" altLang="en-US" sz="3200" b="1" dirty="0">
                <a:latin typeface="等线" panose="02010600030101010101" pitchFamily="2" charset="-122"/>
                <a:ea typeface="等线" panose="02010600030101010101" pitchFamily="2" charset="-122"/>
                <a:cs typeface="等线" panose="02010600030101010101" pitchFamily="2" charset="-122"/>
                <a:sym typeface="+mn-ea"/>
              </a:rPr>
              <a:t>塞班（</a:t>
            </a:r>
            <a:r>
              <a:rPr lang="en-US" altLang="zh-CN" sz="3200" b="1" dirty="0">
                <a:latin typeface="等线" panose="02010600030101010101" pitchFamily="2" charset="-122"/>
                <a:ea typeface="等线" panose="02010600030101010101" pitchFamily="2" charset="-122"/>
                <a:cs typeface="等线" panose="02010600030101010101" pitchFamily="2" charset="-122"/>
                <a:sym typeface="+mn-ea"/>
              </a:rPr>
              <a:t>Symbian</a:t>
            </a:r>
            <a:r>
              <a:rPr lang="zh-CN" altLang="en-US" sz="3200" b="1" dirty="0">
                <a:latin typeface="等线" panose="02010600030101010101" pitchFamily="2" charset="-122"/>
                <a:ea typeface="等线" panose="02010600030101010101" pitchFamily="2" charset="-122"/>
                <a:cs typeface="等线" panose="02010600030101010101" pitchFamily="2" charset="-122"/>
                <a:sym typeface="+mn-ea"/>
              </a:rPr>
              <a:t>） </a:t>
            </a:r>
            <a:endParaRPr kumimoji="0" lang="zh-CN" altLang="en-US"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由芬兰公司诺基亚主导开发的智能手机操作系统，最早发布于</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1997</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年</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以其高效的多任务处理能力、低功耗特性和对触摸屏及键盘操作的良好支持而著称</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采用模块化设计，可以根据硬件特性进行定制，支持</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Java</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a:t>
            </a:r>
            <a:r>
              <a:rPr lang="en-US" altLang="zh-CN" sz="2000" dirty="0">
                <a:latin typeface="等线" panose="02010600030101010101" pitchFamily="2" charset="-122"/>
                <a:ea typeface="等线" panose="02010600030101010101" pitchFamily="2" charset="-122"/>
                <a:cs typeface="等线" panose="02010600030101010101" pitchFamily="2" charset="-122"/>
                <a:sym typeface="+mn-ea"/>
              </a:rPr>
              <a:t>C++</a:t>
            </a:r>
            <a:r>
              <a:rPr lang="zh-CN" altLang="en-US" sz="2000" dirty="0">
                <a:latin typeface="等线" panose="02010600030101010101" pitchFamily="2" charset="-122"/>
                <a:ea typeface="等线" panose="02010600030101010101" pitchFamily="2" charset="-122"/>
                <a:cs typeface="等线" panose="02010600030101010101" pitchFamily="2" charset="-122"/>
                <a:sym typeface="+mn-ea"/>
              </a:rPr>
              <a:t>等多种开发语言</a:t>
            </a:r>
            <a:endParaRPr lang="zh-CN" altLang="en-US" sz="2000" dirty="0">
              <a:latin typeface="等线" panose="02010600030101010101" pitchFamily="2" charset="-122"/>
              <a:ea typeface="等线" panose="02010600030101010101" pitchFamily="2" charset="-122"/>
              <a:cs typeface="等线" panose="02010600030101010101" pitchFamily="2" charset="-122"/>
              <a:sym typeface="+mn-ea"/>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内置了多种常用工具，如联系人、日历、邮件、浏览器等，提供了完整的智能手机体验</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pic>
        <p:nvPicPr>
          <p:cNvPr id="2" name="图片 1"/>
          <p:cNvPicPr/>
          <p:nvPr/>
        </p:nvPicPr>
        <p:blipFill>
          <a:blip r:embed="rId2" cstate="print">
            <a:extLst>
              <a:ext uri="{28A0092B-C50C-407E-A947-70E740481C1C}">
                <a14:useLocalDpi xmlns:a14="http://schemas.microsoft.com/office/drawing/2010/main" val="0"/>
              </a:ext>
            </a:extLst>
          </a:blip>
          <a:srcRect/>
          <a:stretch>
            <a:fillRect/>
          </a:stretch>
        </p:blipFill>
        <p:spPr>
          <a:xfrm>
            <a:off x="8051462" y="2227083"/>
            <a:ext cx="3202940" cy="1798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376420" y="-1202356"/>
            <a:ext cx="4234543" cy="2975306"/>
          </a:xfrm>
          <a:prstGeom prst="rect">
            <a:avLst/>
          </a:prstGeom>
        </p:spPr>
      </p:pic>
      <p:sp>
        <p:nvSpPr>
          <p:cNvPr id="5" name="文本框 4"/>
          <p:cNvSpPr txBox="1"/>
          <p:nvPr/>
        </p:nvSpPr>
        <p:spPr>
          <a:xfrm>
            <a:off x="455295" y="686435"/>
            <a:ext cx="1761490" cy="1252855"/>
          </a:xfrm>
          <a:prstGeom prst="rect">
            <a:avLst/>
          </a:prstGeom>
          <a:noFill/>
        </p:spPr>
        <p:txBody>
          <a:bodyPr wrap="square" rtlCol="0">
            <a:noAutofit/>
          </a:bodyPr>
          <a:lstStyle/>
          <a:p>
            <a:r>
              <a:rPr lang="en-US" altLang="zh-CN" sz="6000" dirty="0">
                <a:ln>
                  <a:solidFill>
                    <a:srgbClr val="383987"/>
                  </a:solidFill>
                </a:ln>
                <a:noFill/>
                <a:latin typeface="Agency FB" panose="020B0503020202020204" charset="0"/>
              </a:rPr>
              <a:t>1.1</a:t>
            </a:r>
            <a:endParaRPr lang="en-US" altLang="zh-CN" sz="6000" dirty="0">
              <a:ln>
                <a:solidFill>
                  <a:srgbClr val="383987"/>
                </a:solidFill>
              </a:ln>
              <a:noFill/>
              <a:latin typeface="Agency FB" panose="020B0503020202020204" charset="0"/>
            </a:endParaRPr>
          </a:p>
        </p:txBody>
      </p:sp>
      <p:sp>
        <p:nvSpPr>
          <p:cNvPr id="6" name="文本框 5"/>
          <p:cNvSpPr txBox="1"/>
          <p:nvPr/>
        </p:nvSpPr>
        <p:spPr>
          <a:xfrm>
            <a:off x="1589395" y="990283"/>
            <a:ext cx="4818380" cy="645160"/>
          </a:xfrm>
          <a:prstGeom prst="rect">
            <a:avLst/>
          </a:prstGeom>
          <a:noFill/>
        </p:spPr>
        <p:txBody>
          <a:bodyPr wrap="square" rtlCol="0">
            <a:spAutoFit/>
          </a:bodyPr>
          <a:lstStyle/>
          <a:p>
            <a:r>
              <a:rPr lang="zh-CN" altLang="en-US" sz="3600" noProof="0" dirty="0">
                <a:solidFill>
                  <a:srgbClr val="383987"/>
                </a:solidFill>
                <a:latin typeface="微软雅黑" panose="020B0503020204020204" charset="-122"/>
                <a:ea typeface="微软雅黑" panose="020B0503020204020204" charset="-122"/>
                <a:sym typeface="+mn-ea"/>
              </a:rPr>
              <a:t>手机操作系统 </a:t>
            </a:r>
            <a:endParaRPr lang="zh-CN" altLang="en-US" sz="3600" b="1" noProof="0"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endParaRPr>
          </a:p>
        </p:txBody>
      </p:sp>
      <p:sp>
        <p:nvSpPr>
          <p:cNvPr id="9" name="Text Placeholder 33"/>
          <p:cNvSpPr txBox="1"/>
          <p:nvPr/>
        </p:nvSpPr>
        <p:spPr>
          <a:xfrm>
            <a:off x="615950" y="1826260"/>
            <a:ext cx="6846570" cy="38639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en-US" altLang="zh-CN" sz="3200" b="1" dirty="0" err="1">
                <a:latin typeface="等线" panose="02010600030101010101" pitchFamily="2" charset="-122"/>
                <a:ea typeface="等线" panose="02010600030101010101" pitchFamily="2" charset="-122"/>
                <a:cs typeface="等线" panose="02010600030101010101" pitchFamily="2" charset="-122"/>
                <a:sym typeface="+mn-ea"/>
              </a:rPr>
              <a:t>PalmOS</a:t>
            </a:r>
            <a:endParaRPr kumimoji="0" lang="en-US" altLang="zh-CN" sz="3200" b="1"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由美国Palm公司于1996年发布的操作系统，专为掌上电脑（PDA）设备设计，后来也扩展到智能手机领域</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以简洁、高效的界面和强大的日历、联系人等个人信息管理功能而闻名</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a:p>
            <a:pPr lvl="1" fontAlgn="auto">
              <a:lnSpc>
                <a:spcPts val="2400"/>
              </a:lnSpc>
              <a:spcBef>
                <a:spcPts val="300"/>
              </a:spcBef>
            </a:pPr>
            <a:r>
              <a:rPr lang="zh-CN" altLang="en-US" sz="2000" dirty="0">
                <a:latin typeface="等线" panose="02010600030101010101" pitchFamily="2" charset="-122"/>
                <a:ea typeface="等线" panose="02010600030101010101" pitchFamily="2" charset="-122"/>
                <a:cs typeface="等线" panose="02010600030101010101" pitchFamily="2" charset="-122"/>
              </a:rPr>
              <a:t>架构小巧、内存占用低，非常适合早期的移动设备</a:t>
            </a:r>
            <a:endParaRPr lang="zh-CN" altLang="en-US" sz="2000" dirty="0">
              <a:latin typeface="等线" panose="02010600030101010101" pitchFamily="2" charset="-122"/>
              <a:ea typeface="等线" panose="02010600030101010101" pitchFamily="2" charset="-122"/>
              <a:cs typeface="等线" panose="02010600030101010101" pitchFamily="2" charset="-122"/>
            </a:endParaRPr>
          </a:p>
        </p:txBody>
      </p:sp>
      <p:pic>
        <p:nvPicPr>
          <p:cNvPr id="2" name="图片 -2147482549" descr="pid8"/>
          <p:cNvPicPr>
            <a:picLocks noChangeAspect="1"/>
          </p:cNvPicPr>
          <p:nvPr/>
        </p:nvPicPr>
        <p:blipFill>
          <a:blip r:embed="rId2"/>
          <a:srcRect l="15637" r="15878" b="23039"/>
          <a:stretch>
            <a:fillRect/>
          </a:stretch>
        </p:blipFill>
        <p:spPr>
          <a:xfrm>
            <a:off x="7488555" y="1554480"/>
            <a:ext cx="4250690" cy="2687955"/>
          </a:xfrm>
          <a:prstGeom prst="rect">
            <a:avLst/>
          </a:prstGeom>
          <a:noFill/>
          <a:ln w="9525">
            <a:noFill/>
          </a:ln>
        </p:spPr>
      </p:pic>
    </p:spTree>
  </p:cSld>
  <p:clrMapOvr>
    <a:masterClrMapping/>
  </p:clrMapOvr>
</p:sld>
</file>

<file path=ppt/tags/tag1.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10.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11.xml><?xml version="1.0" encoding="utf-8"?>
<p:tagLst xmlns:p="http://schemas.openxmlformats.org/presentationml/2006/main">
  <p:tag name="KSO_WM_DIAGRAM_VIRTUALLY_FRAME" val="{&quot;height&quot;:279.4204724409449,&quot;left&quot;:193.45,&quot;top&quot;:189.30543307086614,&quot;width&quot;:542.7112598425197}"/>
</p:tagLst>
</file>

<file path=ppt/tags/tag12.xml><?xml version="1.0" encoding="utf-8"?>
<p:tagLst xmlns:p="http://schemas.openxmlformats.org/presentationml/2006/main">
  <p:tag name="KSO_WM_DIAGRAM_VIRTUALLY_FRAME" val="{&quot;height&quot;:279.4204724409449,&quot;left&quot;:193.45,&quot;top&quot;:189.30543307086614,&quot;width&quot;:542.7112598425197}"/>
</p:tagLst>
</file>

<file path=ppt/tags/tag13.xml><?xml version="1.0" encoding="utf-8"?>
<p:tagLst xmlns:p="http://schemas.openxmlformats.org/presentationml/2006/main">
  <p:tag name="KSO_WM_DIAGRAM_VIRTUALLY_FRAME" val="{&quot;height&quot;:279.4204724409449,&quot;left&quot;:193.45,&quot;top&quot;:189.30543307086614,&quot;width&quot;:542.7112598425197}"/>
</p:tagLst>
</file>

<file path=ppt/tags/tag14.xml><?xml version="1.0" encoding="utf-8"?>
<p:tagLst xmlns:p="http://schemas.openxmlformats.org/presentationml/2006/main">
  <p:tag name="KSO_WM_DIAGRAM_VIRTUALLY_FRAME" val="{&quot;height&quot;:279.4204724409449,&quot;left&quot;:193.45,&quot;top&quot;:189.30543307086614,&quot;width&quot;:542.7112598425197}"/>
</p:tagLst>
</file>

<file path=ppt/tags/tag15.xml><?xml version="1.0" encoding="utf-8"?>
<p:tagLst xmlns:p="http://schemas.openxmlformats.org/presentationml/2006/main">
  <p:tag name="KSO_WM_DIAGRAM_VIRTUALLY_FRAME" val="{&quot;height&quot;:279.4204724409449,&quot;left&quot;:193.45,&quot;top&quot;:189.30543307086614,&quot;width&quot;:542.7112598425197}"/>
</p:tagLst>
</file>

<file path=ppt/tags/tag16.xml><?xml version="1.0" encoding="utf-8"?>
<p:tagLst xmlns:p="http://schemas.openxmlformats.org/presentationml/2006/main">
  <p:tag name="KSO_WM_DIAGRAM_VIRTUALLY_FRAME" val="{&quot;height&quot;:279.4204724409449,&quot;left&quot;:193.45,&quot;top&quot;:189.30543307086614,&quot;width&quot;:542.7112598425197}"/>
</p:tagLst>
</file>

<file path=ppt/tags/tag17.xml><?xml version="1.0" encoding="utf-8"?>
<p:tagLst xmlns:p="http://schemas.openxmlformats.org/presentationml/2006/main">
  <p:tag name="TABLE_ENDDRAG_ORIGIN_RECT" val="654*334"/>
  <p:tag name="TABLE_ENDDRAG_RECT" val="127*160*654*334"/>
</p:tagLst>
</file>

<file path=ppt/tags/tag18.xml><?xml version="1.0" encoding="utf-8"?>
<p:tagLst xmlns:p="http://schemas.openxmlformats.org/presentationml/2006/main">
  <p:tag name="TABLE_ENDDRAG_ORIGIN_RECT" val="571*308"/>
  <p:tag name="TABLE_ENDDRAG_RECT" val="270*151*571*308"/>
</p:tagLst>
</file>

<file path=ppt/tags/tag19.xml><?xml version="1.0" encoding="utf-8"?>
<p:tagLst xmlns:p="http://schemas.openxmlformats.org/presentationml/2006/main">
  <p:tag name="TABLE_ENDDRAG_ORIGIN_RECT" val="634*334"/>
  <p:tag name="TABLE_ENDDRAG_RECT" val="152*157*634*334"/>
</p:tagLst>
</file>

<file path=ppt/tags/tag2.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20.xml><?xml version="1.0" encoding="utf-8"?>
<p:tagLst xmlns:p="http://schemas.openxmlformats.org/presentationml/2006/main">
  <p:tag name="TABLE_ENDDRAG_ORIGIN_RECT" val="358*286"/>
  <p:tag name="TABLE_ENDDRAG_RECT" val="72*163*358*286"/>
</p:tagLst>
</file>

<file path=ppt/tags/tag21.xml><?xml version="1.0" encoding="utf-8"?>
<p:tagLst xmlns:p="http://schemas.openxmlformats.org/presentationml/2006/main">
  <p:tag name="TABLE_ENDDRAG_ORIGIN_RECT" val="358*286"/>
  <p:tag name="TABLE_ENDDRAG_RECT" val="491*163*358*286"/>
</p:tagLst>
</file>

<file path=ppt/tags/tag22.xml><?xml version="1.0" encoding="utf-8"?>
<p:tagLst xmlns:p="http://schemas.openxmlformats.org/presentationml/2006/main">
  <p:tag name="TABLE_ENDDRAG_ORIGIN_RECT" val="399*423"/>
  <p:tag name="TABLE_ENDDRAG_RECT" val="14*144*399*423"/>
</p:tagLst>
</file>

<file path=ppt/tags/tag23.xml><?xml version="1.0" encoding="utf-8"?>
<p:tagLst xmlns:p="http://schemas.openxmlformats.org/presentationml/2006/main">
  <p:tag name="TABLE_ENDDRAG_ORIGIN_RECT" val="399*67"/>
  <p:tag name="TABLE_ENDDRAG_RECT" val="437*456*399*67"/>
</p:tagLst>
</file>

<file path=ppt/tags/tag24.xml><?xml version="1.0" encoding="utf-8"?>
<p:tagLst xmlns:p="http://schemas.openxmlformats.org/presentationml/2006/main">
  <p:tag name="TABLE_ENDDRAG_ORIGIN_RECT" val="399*195"/>
  <p:tag name="TABLE_ENDDRAG_RECT" val="60*196*399*195"/>
</p:tagLst>
</file>

<file path=ppt/tags/tag3.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4.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5.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6.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7.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8.xml><?xml version="1.0" encoding="utf-8"?>
<p:tagLst xmlns:p="http://schemas.openxmlformats.org/presentationml/2006/main">
  <p:tag name="KSO_WM_DIAGRAM_VIRTUALLY_FRAME" val="{&quot;height&quot;:360.017874015748,&quot;left&quot;:233.2632283464567,&quot;top&quot;:82.26574803149606,&quot;width&quot;:514.9584251968504}"/>
</p:tagLst>
</file>

<file path=ppt/tags/tag9.xml><?xml version="1.0" encoding="utf-8"?>
<p:tagLst xmlns:p="http://schemas.openxmlformats.org/presentationml/2006/main">
  <p:tag name="KSO_WM_DIAGRAM_VIRTUALLY_FRAME" val="{&quot;height&quot;:360.017874015748,&quot;left&quot;:233.2632283464567,&quot;top&quot;:82.26574803149606,&quot;width&quot;:514.95842519685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8684</Words>
  <Application>WPS 演示</Application>
  <PresentationFormat>宽屏</PresentationFormat>
  <Paragraphs>603</Paragraphs>
  <Slides>41</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18</vt:i4>
      </vt:variant>
      <vt:variant>
        <vt:lpstr>幻灯片标题</vt:lpstr>
      </vt:variant>
      <vt:variant>
        <vt:i4>41</vt:i4>
      </vt:variant>
    </vt:vector>
  </HeadingPairs>
  <TitlesOfParts>
    <vt:vector size="76" baseType="lpstr">
      <vt:lpstr>Arial</vt:lpstr>
      <vt:lpstr>宋体</vt:lpstr>
      <vt:lpstr>Wingdings</vt:lpstr>
      <vt:lpstr>Agency FB</vt:lpstr>
      <vt:lpstr>Trebuchet MS</vt:lpstr>
      <vt:lpstr>微软雅黑</vt:lpstr>
      <vt:lpstr>Neris Thin</vt:lpstr>
      <vt:lpstr>等线</vt:lpstr>
      <vt:lpstr>Roboto Medium</vt:lpstr>
      <vt:lpstr>Segoe Print</vt:lpstr>
      <vt:lpstr>Arial Unicode MS</vt:lpstr>
      <vt:lpstr>Calibri Light</vt:lpstr>
      <vt:lpstr>Calibri</vt:lpstr>
      <vt:lpstr>楷体_GB2312</vt:lpstr>
      <vt:lpstr>新宋体</vt:lpstr>
      <vt:lpstr>Verdana</vt:lpstr>
      <vt:lpstr>Office 主题</vt:lpstr>
      <vt:lpstr>PBrush</vt:lpstr>
      <vt:lpstr>PBrush</vt:lpstr>
      <vt:lpstr>PBrush</vt:lpstr>
      <vt:lpstr>PBrush</vt:lpstr>
      <vt:lpstr>PBrush</vt:lpstr>
      <vt:lpstr>PBrush</vt:lpstr>
      <vt:lpstr>PBrush</vt:lpstr>
      <vt:lpstr>PBrush</vt:lpstr>
      <vt:lpstr>PBrush</vt:lpstr>
      <vt:lpstr>Paint.Picture</vt:lpstr>
      <vt:lpstr>PBrush</vt:lpstr>
      <vt:lpstr>PBrush</vt:lpstr>
      <vt:lpstr>PBrush</vt:lpstr>
      <vt:lpstr>PBrush</vt:lpstr>
      <vt:lpstr>PBrush</vt:lpstr>
      <vt:lpstr>PBrush</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王向辉</cp:lastModifiedBy>
  <cp:revision>123</cp:revision>
  <dcterms:created xsi:type="dcterms:W3CDTF">2015-05-05T08:02:00Z</dcterms:created>
  <dcterms:modified xsi:type="dcterms:W3CDTF">2025-04-27T21:24:03Z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2D921F99D03E40198BFBD6512EEF05F7_12</vt:lpwstr>
  </property>
</Properties>
</file>